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6" r:id="rId3"/>
    <p:sldId id="258" r:id="rId4"/>
    <p:sldId id="260" r:id="rId5"/>
    <p:sldId id="259" r:id="rId6"/>
    <p:sldId id="295" r:id="rId7"/>
    <p:sldId id="298" r:id="rId8"/>
    <p:sldId id="264" r:id="rId9"/>
    <p:sldId id="265" r:id="rId10"/>
    <p:sldId id="297" r:id="rId11"/>
    <p:sldId id="273" r:id="rId12"/>
    <p:sldId id="268" r:id="rId13"/>
    <p:sldId id="266" r:id="rId14"/>
    <p:sldId id="274" r:id="rId15"/>
    <p:sldId id="302" r:id="rId16"/>
    <p:sldId id="270" r:id="rId17"/>
    <p:sldId id="292" r:id="rId18"/>
    <p:sldId id="269" r:id="rId19"/>
    <p:sldId id="288" r:id="rId20"/>
    <p:sldId id="289" r:id="rId21"/>
    <p:sldId id="293" r:id="rId22"/>
    <p:sldId id="271" r:id="rId23"/>
    <p:sldId id="307" r:id="rId24"/>
    <p:sldId id="309" r:id="rId25"/>
    <p:sldId id="310" r:id="rId26"/>
    <p:sldId id="313" r:id="rId27"/>
    <p:sldId id="311" r:id="rId28"/>
    <p:sldId id="312" r:id="rId29"/>
    <p:sldId id="306" r:id="rId30"/>
    <p:sldId id="276" r:id="rId31"/>
    <p:sldId id="272" r:id="rId32"/>
    <p:sldId id="281" r:id="rId33"/>
    <p:sldId id="303" r:id="rId34"/>
    <p:sldId id="294" r:id="rId35"/>
    <p:sldId id="290" r:id="rId36"/>
    <p:sldId id="283" r:id="rId37"/>
    <p:sldId id="284" r:id="rId38"/>
    <p:sldId id="285" r:id="rId39"/>
    <p:sldId id="286" r:id="rId40"/>
    <p:sldId id="30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0C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200" y="4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4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F462E3-92E7-4127-91F3-26770C39284F}" type="doc">
      <dgm:prSet loTypeId="urn:microsoft.com/office/officeart/2005/8/layout/architecture" loCatId="officeonline" qsTypeId="urn:microsoft.com/office/officeart/2005/8/quickstyle/simple1" qsCatId="simple" csTypeId="urn:microsoft.com/office/officeart/2005/8/colors/colorful1#4" csCatId="colorful" phldr="0"/>
      <dgm:spPr/>
      <dgm:t>
        <a:bodyPr/>
        <a:lstStyle/>
        <a:p>
          <a:endParaRPr lang="en-US"/>
        </a:p>
      </dgm:t>
    </dgm:pt>
    <dgm:pt modelId="{6019A26C-7928-455F-98AA-81579A4509FC}">
      <dgm:prSet phldrT="[Text]" phldr="1"/>
      <dgm:spPr/>
      <dgm:t>
        <a:bodyPr/>
        <a:lstStyle/>
        <a:p>
          <a:endParaRPr lang="en-US" dirty="0">
            <a:noFill/>
          </a:endParaRPr>
        </a:p>
      </dgm:t>
    </dgm:pt>
    <dgm:pt modelId="{AA5A1FFB-B95E-42EF-B025-F6D349ED7390}" type="parTrans" cxnId="{981BBF90-E065-466D-94D9-BD99B7434F3A}">
      <dgm:prSet/>
      <dgm:spPr/>
      <dgm:t>
        <a:bodyPr/>
        <a:lstStyle/>
        <a:p>
          <a:endParaRPr lang="en-US">
            <a:noFill/>
          </a:endParaRPr>
        </a:p>
      </dgm:t>
    </dgm:pt>
    <dgm:pt modelId="{BAD33211-78A3-45DB-A40C-001746A1D8CF}" type="sibTrans" cxnId="{981BBF90-E065-466D-94D9-BD99B7434F3A}">
      <dgm:prSet/>
      <dgm:spPr/>
      <dgm:t>
        <a:bodyPr/>
        <a:lstStyle/>
        <a:p>
          <a:endParaRPr lang="en-US">
            <a:noFill/>
          </a:endParaRPr>
        </a:p>
      </dgm:t>
    </dgm:pt>
    <dgm:pt modelId="{21443F69-21D4-4298-A1A6-77E79E2536C0}">
      <dgm:prSet phldrT="[Text]" phldr="1"/>
      <dgm:spPr/>
      <dgm:t>
        <a:bodyPr/>
        <a:lstStyle/>
        <a:p>
          <a:endParaRPr lang="en-US" dirty="0">
            <a:noFill/>
          </a:endParaRPr>
        </a:p>
      </dgm:t>
    </dgm:pt>
    <dgm:pt modelId="{270A3F39-0A78-4EFF-9D55-E8D32315A57E}" type="parTrans" cxnId="{469D4E7D-7E0F-4BB5-8A09-33D566F778F0}">
      <dgm:prSet/>
      <dgm:spPr/>
      <dgm:t>
        <a:bodyPr/>
        <a:lstStyle/>
        <a:p>
          <a:endParaRPr lang="en-US">
            <a:noFill/>
          </a:endParaRPr>
        </a:p>
      </dgm:t>
    </dgm:pt>
    <dgm:pt modelId="{6B2A30EB-1A82-4EA4-9D3B-EFF52B5FB6D5}" type="sibTrans" cxnId="{469D4E7D-7E0F-4BB5-8A09-33D566F778F0}">
      <dgm:prSet/>
      <dgm:spPr/>
      <dgm:t>
        <a:bodyPr/>
        <a:lstStyle/>
        <a:p>
          <a:endParaRPr lang="en-US">
            <a:noFill/>
          </a:endParaRPr>
        </a:p>
      </dgm:t>
    </dgm:pt>
    <dgm:pt modelId="{ED378E37-706B-4192-BB47-CD4BD4567EA0}">
      <dgm:prSet phldrT="[Text]" phldr="1"/>
      <dgm:spPr/>
      <dgm:t>
        <a:bodyPr/>
        <a:lstStyle/>
        <a:p>
          <a:endParaRPr lang="en-US" dirty="0">
            <a:noFill/>
          </a:endParaRPr>
        </a:p>
      </dgm:t>
    </dgm:pt>
    <dgm:pt modelId="{1672EB65-B0AD-453A-8952-BFEDFA343964}" type="parTrans" cxnId="{0E20F883-FD5D-4C73-AB14-B51C9DF31801}">
      <dgm:prSet/>
      <dgm:spPr/>
      <dgm:t>
        <a:bodyPr/>
        <a:lstStyle/>
        <a:p>
          <a:endParaRPr lang="en-US">
            <a:noFill/>
          </a:endParaRPr>
        </a:p>
      </dgm:t>
    </dgm:pt>
    <dgm:pt modelId="{44B4E168-4AC2-4BDE-9EA8-E80B73038C88}" type="sibTrans" cxnId="{0E20F883-FD5D-4C73-AB14-B51C9DF31801}">
      <dgm:prSet/>
      <dgm:spPr/>
      <dgm:t>
        <a:bodyPr/>
        <a:lstStyle/>
        <a:p>
          <a:endParaRPr lang="en-US">
            <a:noFill/>
          </a:endParaRPr>
        </a:p>
      </dgm:t>
    </dgm:pt>
    <dgm:pt modelId="{B3ABD250-A5DE-4196-8E89-DF5BD732D8A6}">
      <dgm:prSet phldrT="[Text]" phldr="1"/>
      <dgm:spPr/>
      <dgm:t>
        <a:bodyPr/>
        <a:lstStyle/>
        <a:p>
          <a:endParaRPr lang="en-US" dirty="0">
            <a:noFill/>
          </a:endParaRPr>
        </a:p>
      </dgm:t>
    </dgm:pt>
    <dgm:pt modelId="{FA08EEA5-3FF4-4D67-AD1F-855FD0DFA98E}" type="parTrans" cxnId="{EFFB108F-DF6F-444B-A18E-3982E3F91F64}">
      <dgm:prSet/>
      <dgm:spPr/>
      <dgm:t>
        <a:bodyPr/>
        <a:lstStyle/>
        <a:p>
          <a:endParaRPr lang="en-US">
            <a:noFill/>
          </a:endParaRPr>
        </a:p>
      </dgm:t>
    </dgm:pt>
    <dgm:pt modelId="{A841E7BD-99C8-4A69-A895-3C66E9633144}" type="sibTrans" cxnId="{EFFB108F-DF6F-444B-A18E-3982E3F91F64}">
      <dgm:prSet/>
      <dgm:spPr/>
      <dgm:t>
        <a:bodyPr/>
        <a:lstStyle/>
        <a:p>
          <a:endParaRPr lang="en-US">
            <a:noFill/>
          </a:endParaRPr>
        </a:p>
      </dgm:t>
    </dgm:pt>
    <dgm:pt modelId="{E3553F23-FB63-46A5-8D2F-4733F6A833E6}">
      <dgm:prSet phldrT="[Text]" phldr="1"/>
      <dgm:spPr/>
      <dgm:t>
        <a:bodyPr/>
        <a:lstStyle/>
        <a:p>
          <a:endParaRPr lang="en-US" dirty="0">
            <a:noFill/>
          </a:endParaRPr>
        </a:p>
      </dgm:t>
    </dgm:pt>
    <dgm:pt modelId="{B41F686B-C6AC-4EB2-BF6E-D33863587FBF}" type="parTrans" cxnId="{9ECF3431-9FE1-4892-A0AA-38072A360B23}">
      <dgm:prSet/>
      <dgm:spPr/>
      <dgm:t>
        <a:bodyPr/>
        <a:lstStyle/>
        <a:p>
          <a:endParaRPr lang="en-US">
            <a:noFill/>
          </a:endParaRPr>
        </a:p>
      </dgm:t>
    </dgm:pt>
    <dgm:pt modelId="{DA56D392-4B54-47CA-BDBE-D1C5094FCDA9}" type="sibTrans" cxnId="{9ECF3431-9FE1-4892-A0AA-38072A360B23}">
      <dgm:prSet/>
      <dgm:spPr/>
      <dgm:t>
        <a:bodyPr/>
        <a:lstStyle/>
        <a:p>
          <a:endParaRPr lang="en-US">
            <a:noFill/>
          </a:endParaRPr>
        </a:p>
      </dgm:t>
    </dgm:pt>
    <dgm:pt modelId="{A45AC6F6-C349-4177-9632-C3CEF214E8DF}">
      <dgm:prSet phldrT="[Text]" phldr="1"/>
      <dgm:spPr/>
      <dgm:t>
        <a:bodyPr/>
        <a:lstStyle/>
        <a:p>
          <a:endParaRPr lang="en-US" dirty="0">
            <a:noFill/>
          </a:endParaRPr>
        </a:p>
      </dgm:t>
    </dgm:pt>
    <dgm:pt modelId="{D9B1E280-73B3-474D-9655-4FA24F08B2F3}" type="parTrans" cxnId="{3C207E77-5A2C-4DDB-ABC6-8051FEBE60BE}">
      <dgm:prSet/>
      <dgm:spPr/>
      <dgm:t>
        <a:bodyPr/>
        <a:lstStyle/>
        <a:p>
          <a:endParaRPr lang="en-US">
            <a:noFill/>
          </a:endParaRPr>
        </a:p>
      </dgm:t>
    </dgm:pt>
    <dgm:pt modelId="{D71AD07E-ACFD-4578-AD5D-97AC2DC6E318}" type="sibTrans" cxnId="{3C207E77-5A2C-4DDB-ABC6-8051FEBE60BE}">
      <dgm:prSet/>
      <dgm:spPr/>
      <dgm:t>
        <a:bodyPr/>
        <a:lstStyle/>
        <a:p>
          <a:endParaRPr lang="en-US">
            <a:noFill/>
          </a:endParaRPr>
        </a:p>
      </dgm:t>
    </dgm:pt>
    <dgm:pt modelId="{7759BB7D-86CB-460E-841C-A142AB016B6B}" type="pres">
      <dgm:prSet presAssocID="{5CF462E3-92E7-4127-91F3-26770C39284F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9C57FEC-A6B8-401E-BBBA-B68E06B6FAF2}" type="pres">
      <dgm:prSet presAssocID="{6019A26C-7928-455F-98AA-81579A4509FC}" presName="vertOne" presStyleCnt="0"/>
      <dgm:spPr/>
    </dgm:pt>
    <dgm:pt modelId="{58CD8D2B-5A41-4E15-B410-E2E437B7E28B}" type="pres">
      <dgm:prSet presAssocID="{6019A26C-7928-455F-98AA-81579A4509FC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6DCF2A8-44AD-4205-9C3B-FCB1DF34E7AD}" type="pres">
      <dgm:prSet presAssocID="{6019A26C-7928-455F-98AA-81579A4509FC}" presName="parTransOne" presStyleCnt="0"/>
      <dgm:spPr/>
    </dgm:pt>
    <dgm:pt modelId="{82AB4A85-907A-4627-A1D0-5623D6A23117}" type="pres">
      <dgm:prSet presAssocID="{6019A26C-7928-455F-98AA-81579A4509FC}" presName="horzOne" presStyleCnt="0"/>
      <dgm:spPr/>
    </dgm:pt>
    <dgm:pt modelId="{0B0A1CBF-961A-4A3E-B049-18052F03917D}" type="pres">
      <dgm:prSet presAssocID="{21443F69-21D4-4298-A1A6-77E79E2536C0}" presName="vertTwo" presStyleCnt="0"/>
      <dgm:spPr/>
    </dgm:pt>
    <dgm:pt modelId="{8CD9DBB6-FB6C-414C-8E33-C2EB5C79FEF6}" type="pres">
      <dgm:prSet presAssocID="{21443F69-21D4-4298-A1A6-77E79E2536C0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BE9534B-132F-4796-99F0-E96AEFEC02BF}" type="pres">
      <dgm:prSet presAssocID="{21443F69-21D4-4298-A1A6-77E79E2536C0}" presName="parTransTwo" presStyleCnt="0"/>
      <dgm:spPr/>
    </dgm:pt>
    <dgm:pt modelId="{F1E85468-ADF9-47AC-A0C3-C2CBDF144C20}" type="pres">
      <dgm:prSet presAssocID="{21443F69-21D4-4298-A1A6-77E79E2536C0}" presName="horzTwo" presStyleCnt="0"/>
      <dgm:spPr/>
    </dgm:pt>
    <dgm:pt modelId="{F4D734E8-1B91-43A4-A1F8-895E90194F0C}" type="pres">
      <dgm:prSet presAssocID="{ED378E37-706B-4192-BB47-CD4BD4567EA0}" presName="vertThree" presStyleCnt="0"/>
      <dgm:spPr/>
    </dgm:pt>
    <dgm:pt modelId="{4F2CC554-3225-4628-B445-7A92EEF2C3BD}" type="pres">
      <dgm:prSet presAssocID="{ED378E37-706B-4192-BB47-CD4BD4567EA0}" presName="txThre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8FCF612-96D2-4432-BF1E-B10970F043BD}" type="pres">
      <dgm:prSet presAssocID="{ED378E37-706B-4192-BB47-CD4BD4567EA0}" presName="horzThree" presStyleCnt="0"/>
      <dgm:spPr/>
    </dgm:pt>
    <dgm:pt modelId="{D71D3DE3-0F3C-4185-B0B0-45F6CACFCA35}" type="pres">
      <dgm:prSet presAssocID="{44B4E168-4AC2-4BDE-9EA8-E80B73038C88}" presName="sibSpaceThree" presStyleCnt="0"/>
      <dgm:spPr/>
    </dgm:pt>
    <dgm:pt modelId="{CBAA868B-31F8-4CC6-AC0E-0F0079FB5D08}" type="pres">
      <dgm:prSet presAssocID="{B3ABD250-A5DE-4196-8E89-DF5BD732D8A6}" presName="vertThree" presStyleCnt="0"/>
      <dgm:spPr/>
    </dgm:pt>
    <dgm:pt modelId="{4CB6BE25-C0AD-4491-999D-DF9ED8F046A1}" type="pres">
      <dgm:prSet presAssocID="{B3ABD250-A5DE-4196-8E89-DF5BD732D8A6}" presName="txThre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21EBDE-BC56-4919-ADE1-A9C3A71343E8}" type="pres">
      <dgm:prSet presAssocID="{B3ABD250-A5DE-4196-8E89-DF5BD732D8A6}" presName="horzThree" presStyleCnt="0"/>
      <dgm:spPr/>
    </dgm:pt>
    <dgm:pt modelId="{5872B0C7-EF7E-45EC-990D-44B30E036A52}" type="pres">
      <dgm:prSet presAssocID="{6B2A30EB-1A82-4EA4-9D3B-EFF52B5FB6D5}" presName="sibSpaceTwo" presStyleCnt="0"/>
      <dgm:spPr/>
    </dgm:pt>
    <dgm:pt modelId="{3946F4E9-222F-4AF5-B7FE-A966584FE5A4}" type="pres">
      <dgm:prSet presAssocID="{E3553F23-FB63-46A5-8D2F-4733F6A833E6}" presName="vertTwo" presStyleCnt="0"/>
      <dgm:spPr/>
    </dgm:pt>
    <dgm:pt modelId="{8E834D84-918C-42AF-8EB1-DB73C2F0EA87}" type="pres">
      <dgm:prSet presAssocID="{E3553F23-FB63-46A5-8D2F-4733F6A833E6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EDD0BE-D863-48D9-9173-3CCD14219F40}" type="pres">
      <dgm:prSet presAssocID="{E3553F23-FB63-46A5-8D2F-4733F6A833E6}" presName="parTransTwo" presStyleCnt="0"/>
      <dgm:spPr/>
    </dgm:pt>
    <dgm:pt modelId="{8FCC9F68-3559-4964-B90D-96970024D675}" type="pres">
      <dgm:prSet presAssocID="{E3553F23-FB63-46A5-8D2F-4733F6A833E6}" presName="horzTwo" presStyleCnt="0"/>
      <dgm:spPr/>
    </dgm:pt>
    <dgm:pt modelId="{D86A9675-3A02-4990-9E47-18A0C94BA582}" type="pres">
      <dgm:prSet presAssocID="{A45AC6F6-C349-4177-9632-C3CEF214E8DF}" presName="vertThree" presStyleCnt="0"/>
      <dgm:spPr/>
    </dgm:pt>
    <dgm:pt modelId="{ADD5B5CC-DE68-4201-8D9E-3E21960169E6}" type="pres">
      <dgm:prSet presAssocID="{A45AC6F6-C349-4177-9632-C3CEF214E8DF}" presName="txThre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3DCC38-D7BE-402F-A3E0-B9340BAA414C}" type="pres">
      <dgm:prSet presAssocID="{A45AC6F6-C349-4177-9632-C3CEF214E8DF}" presName="horzThree" presStyleCnt="0"/>
      <dgm:spPr/>
    </dgm:pt>
  </dgm:ptLst>
  <dgm:cxnLst>
    <dgm:cxn modelId="{CFD7E81B-0B3D-43DC-9634-98DBBC4D9F69}" type="presOf" srcId="{6019A26C-7928-455F-98AA-81579A4509FC}" destId="{58CD8D2B-5A41-4E15-B410-E2E437B7E28B}" srcOrd="0" destOrd="0" presId="urn:microsoft.com/office/officeart/2005/8/layout/architecture"/>
    <dgm:cxn modelId="{3D38207F-AD82-4085-A8C7-368CE5FEE96C}" type="presOf" srcId="{21443F69-21D4-4298-A1A6-77E79E2536C0}" destId="{8CD9DBB6-FB6C-414C-8E33-C2EB5C79FEF6}" srcOrd="0" destOrd="0" presId="urn:microsoft.com/office/officeart/2005/8/layout/architecture"/>
    <dgm:cxn modelId="{EFFB108F-DF6F-444B-A18E-3982E3F91F64}" srcId="{21443F69-21D4-4298-A1A6-77E79E2536C0}" destId="{B3ABD250-A5DE-4196-8E89-DF5BD732D8A6}" srcOrd="1" destOrd="0" parTransId="{FA08EEA5-3FF4-4D67-AD1F-855FD0DFA98E}" sibTransId="{A841E7BD-99C8-4A69-A895-3C66E9633144}"/>
    <dgm:cxn modelId="{93BCB5A4-1BC5-460C-AF1E-8BB6F36252A8}" type="presOf" srcId="{B3ABD250-A5DE-4196-8E89-DF5BD732D8A6}" destId="{4CB6BE25-C0AD-4491-999D-DF9ED8F046A1}" srcOrd="0" destOrd="0" presId="urn:microsoft.com/office/officeart/2005/8/layout/architecture"/>
    <dgm:cxn modelId="{9ECF3431-9FE1-4892-A0AA-38072A360B23}" srcId="{6019A26C-7928-455F-98AA-81579A4509FC}" destId="{E3553F23-FB63-46A5-8D2F-4733F6A833E6}" srcOrd="1" destOrd="0" parTransId="{B41F686B-C6AC-4EB2-BF6E-D33863587FBF}" sibTransId="{DA56D392-4B54-47CA-BDBE-D1C5094FCDA9}"/>
    <dgm:cxn modelId="{981BBF90-E065-466D-94D9-BD99B7434F3A}" srcId="{5CF462E3-92E7-4127-91F3-26770C39284F}" destId="{6019A26C-7928-455F-98AA-81579A4509FC}" srcOrd="0" destOrd="0" parTransId="{AA5A1FFB-B95E-42EF-B025-F6D349ED7390}" sibTransId="{BAD33211-78A3-45DB-A40C-001746A1D8CF}"/>
    <dgm:cxn modelId="{31A4C51F-AFC3-46E1-B380-34B5D9213477}" type="presOf" srcId="{A45AC6F6-C349-4177-9632-C3CEF214E8DF}" destId="{ADD5B5CC-DE68-4201-8D9E-3E21960169E6}" srcOrd="0" destOrd="0" presId="urn:microsoft.com/office/officeart/2005/8/layout/architecture"/>
    <dgm:cxn modelId="{3C207E77-5A2C-4DDB-ABC6-8051FEBE60BE}" srcId="{E3553F23-FB63-46A5-8D2F-4733F6A833E6}" destId="{A45AC6F6-C349-4177-9632-C3CEF214E8DF}" srcOrd="0" destOrd="0" parTransId="{D9B1E280-73B3-474D-9655-4FA24F08B2F3}" sibTransId="{D71AD07E-ACFD-4578-AD5D-97AC2DC6E318}"/>
    <dgm:cxn modelId="{BDF688BC-E0D5-42AB-B33C-D367A2FA43AB}" type="presOf" srcId="{5CF462E3-92E7-4127-91F3-26770C39284F}" destId="{7759BB7D-86CB-460E-841C-A142AB016B6B}" srcOrd="0" destOrd="0" presId="urn:microsoft.com/office/officeart/2005/8/layout/architecture"/>
    <dgm:cxn modelId="{26382160-14A0-4DE1-B39B-EBD096D50740}" type="presOf" srcId="{E3553F23-FB63-46A5-8D2F-4733F6A833E6}" destId="{8E834D84-918C-42AF-8EB1-DB73C2F0EA87}" srcOrd="0" destOrd="0" presId="urn:microsoft.com/office/officeart/2005/8/layout/architecture"/>
    <dgm:cxn modelId="{469D4E7D-7E0F-4BB5-8A09-33D566F778F0}" srcId="{6019A26C-7928-455F-98AA-81579A4509FC}" destId="{21443F69-21D4-4298-A1A6-77E79E2536C0}" srcOrd="0" destOrd="0" parTransId="{270A3F39-0A78-4EFF-9D55-E8D32315A57E}" sibTransId="{6B2A30EB-1A82-4EA4-9D3B-EFF52B5FB6D5}"/>
    <dgm:cxn modelId="{0E20F883-FD5D-4C73-AB14-B51C9DF31801}" srcId="{21443F69-21D4-4298-A1A6-77E79E2536C0}" destId="{ED378E37-706B-4192-BB47-CD4BD4567EA0}" srcOrd="0" destOrd="0" parTransId="{1672EB65-B0AD-453A-8952-BFEDFA343964}" sibTransId="{44B4E168-4AC2-4BDE-9EA8-E80B73038C88}"/>
    <dgm:cxn modelId="{3045E024-7CD5-4913-96B1-D7CFF5BE0B80}" type="presOf" srcId="{ED378E37-706B-4192-BB47-CD4BD4567EA0}" destId="{4F2CC554-3225-4628-B445-7A92EEF2C3BD}" srcOrd="0" destOrd="0" presId="urn:microsoft.com/office/officeart/2005/8/layout/architecture"/>
    <dgm:cxn modelId="{3CDF684E-DC5D-4699-917C-E87D302B7102}" type="presParOf" srcId="{7759BB7D-86CB-460E-841C-A142AB016B6B}" destId="{29C57FEC-A6B8-401E-BBBA-B68E06B6FAF2}" srcOrd="0" destOrd="0" presId="urn:microsoft.com/office/officeart/2005/8/layout/architecture"/>
    <dgm:cxn modelId="{1AF17CD7-0D0D-4B5A-9B30-689794EF59E6}" type="presParOf" srcId="{29C57FEC-A6B8-401E-BBBA-B68E06B6FAF2}" destId="{58CD8D2B-5A41-4E15-B410-E2E437B7E28B}" srcOrd="0" destOrd="0" presId="urn:microsoft.com/office/officeart/2005/8/layout/architecture"/>
    <dgm:cxn modelId="{05FF4A42-4F36-4AA7-AA4A-1127DCF80C0A}" type="presParOf" srcId="{29C57FEC-A6B8-401E-BBBA-B68E06B6FAF2}" destId="{46DCF2A8-44AD-4205-9C3B-FCB1DF34E7AD}" srcOrd="1" destOrd="0" presId="urn:microsoft.com/office/officeart/2005/8/layout/architecture"/>
    <dgm:cxn modelId="{07803EED-B6D8-4D8C-8C0D-43E431D19EC6}" type="presParOf" srcId="{29C57FEC-A6B8-401E-BBBA-B68E06B6FAF2}" destId="{82AB4A85-907A-4627-A1D0-5623D6A23117}" srcOrd="2" destOrd="0" presId="urn:microsoft.com/office/officeart/2005/8/layout/architecture"/>
    <dgm:cxn modelId="{0750DBC6-38E0-45F0-BF59-3A5E28F47816}" type="presParOf" srcId="{82AB4A85-907A-4627-A1D0-5623D6A23117}" destId="{0B0A1CBF-961A-4A3E-B049-18052F03917D}" srcOrd="0" destOrd="0" presId="urn:microsoft.com/office/officeart/2005/8/layout/architecture"/>
    <dgm:cxn modelId="{75E5D521-DA37-4CB8-B4E0-4BBC1163AF59}" type="presParOf" srcId="{0B0A1CBF-961A-4A3E-B049-18052F03917D}" destId="{8CD9DBB6-FB6C-414C-8E33-C2EB5C79FEF6}" srcOrd="0" destOrd="0" presId="urn:microsoft.com/office/officeart/2005/8/layout/architecture"/>
    <dgm:cxn modelId="{EA7EB5B2-3ACB-4AD3-94B9-B145C1AA1BD6}" type="presParOf" srcId="{0B0A1CBF-961A-4A3E-B049-18052F03917D}" destId="{6BE9534B-132F-4796-99F0-E96AEFEC02BF}" srcOrd="1" destOrd="0" presId="urn:microsoft.com/office/officeart/2005/8/layout/architecture"/>
    <dgm:cxn modelId="{7773B250-759A-4F6B-B9D5-D8B49D2AD664}" type="presParOf" srcId="{0B0A1CBF-961A-4A3E-B049-18052F03917D}" destId="{F1E85468-ADF9-47AC-A0C3-C2CBDF144C20}" srcOrd="2" destOrd="0" presId="urn:microsoft.com/office/officeart/2005/8/layout/architecture"/>
    <dgm:cxn modelId="{9E53426F-73B5-4EE1-BA7D-8867179707F5}" type="presParOf" srcId="{F1E85468-ADF9-47AC-A0C3-C2CBDF144C20}" destId="{F4D734E8-1B91-43A4-A1F8-895E90194F0C}" srcOrd="0" destOrd="0" presId="urn:microsoft.com/office/officeart/2005/8/layout/architecture"/>
    <dgm:cxn modelId="{997106C9-8D92-490F-A902-27BD83687C75}" type="presParOf" srcId="{F4D734E8-1B91-43A4-A1F8-895E90194F0C}" destId="{4F2CC554-3225-4628-B445-7A92EEF2C3BD}" srcOrd="0" destOrd="0" presId="urn:microsoft.com/office/officeart/2005/8/layout/architecture"/>
    <dgm:cxn modelId="{B250A87E-0E33-4822-A6E4-37E183ADEA43}" type="presParOf" srcId="{F4D734E8-1B91-43A4-A1F8-895E90194F0C}" destId="{F8FCF612-96D2-4432-BF1E-B10970F043BD}" srcOrd="1" destOrd="0" presId="urn:microsoft.com/office/officeart/2005/8/layout/architecture"/>
    <dgm:cxn modelId="{A088E192-B1FD-481F-BD0D-B7EE92ACD280}" type="presParOf" srcId="{F1E85468-ADF9-47AC-A0C3-C2CBDF144C20}" destId="{D71D3DE3-0F3C-4185-B0B0-45F6CACFCA35}" srcOrd="1" destOrd="0" presId="urn:microsoft.com/office/officeart/2005/8/layout/architecture"/>
    <dgm:cxn modelId="{EA17383B-0A03-4A37-A567-69398B9F718B}" type="presParOf" srcId="{F1E85468-ADF9-47AC-A0C3-C2CBDF144C20}" destId="{CBAA868B-31F8-4CC6-AC0E-0F0079FB5D08}" srcOrd="2" destOrd="0" presId="urn:microsoft.com/office/officeart/2005/8/layout/architecture"/>
    <dgm:cxn modelId="{A2D5646A-7A34-4BC6-916D-BF5D795D2E40}" type="presParOf" srcId="{CBAA868B-31F8-4CC6-AC0E-0F0079FB5D08}" destId="{4CB6BE25-C0AD-4491-999D-DF9ED8F046A1}" srcOrd="0" destOrd="0" presId="urn:microsoft.com/office/officeart/2005/8/layout/architecture"/>
    <dgm:cxn modelId="{D3CFE3FA-B918-49AE-B24F-3A1AA1EED612}" type="presParOf" srcId="{CBAA868B-31F8-4CC6-AC0E-0F0079FB5D08}" destId="{4221EBDE-BC56-4919-ADE1-A9C3A71343E8}" srcOrd="1" destOrd="0" presId="urn:microsoft.com/office/officeart/2005/8/layout/architecture"/>
    <dgm:cxn modelId="{910D6B15-F232-464F-8325-9A5276A26BAD}" type="presParOf" srcId="{82AB4A85-907A-4627-A1D0-5623D6A23117}" destId="{5872B0C7-EF7E-45EC-990D-44B30E036A52}" srcOrd="1" destOrd="0" presId="urn:microsoft.com/office/officeart/2005/8/layout/architecture"/>
    <dgm:cxn modelId="{0CF2295F-9B6F-42E2-A01C-FDDBF5D3E03B}" type="presParOf" srcId="{82AB4A85-907A-4627-A1D0-5623D6A23117}" destId="{3946F4E9-222F-4AF5-B7FE-A966584FE5A4}" srcOrd="2" destOrd="0" presId="urn:microsoft.com/office/officeart/2005/8/layout/architecture"/>
    <dgm:cxn modelId="{C9E47E3F-435D-4C7C-A6AD-F9363946288F}" type="presParOf" srcId="{3946F4E9-222F-4AF5-B7FE-A966584FE5A4}" destId="{8E834D84-918C-42AF-8EB1-DB73C2F0EA87}" srcOrd="0" destOrd="0" presId="urn:microsoft.com/office/officeart/2005/8/layout/architecture"/>
    <dgm:cxn modelId="{A8F96B36-CB2A-4703-A4BF-EB4FBA31BB6F}" type="presParOf" srcId="{3946F4E9-222F-4AF5-B7FE-A966584FE5A4}" destId="{DCEDD0BE-D863-48D9-9173-3CCD14219F40}" srcOrd="1" destOrd="0" presId="urn:microsoft.com/office/officeart/2005/8/layout/architecture"/>
    <dgm:cxn modelId="{D24F4D72-1774-4C3C-BACC-C5282AE19D10}" type="presParOf" srcId="{3946F4E9-222F-4AF5-B7FE-A966584FE5A4}" destId="{8FCC9F68-3559-4964-B90D-96970024D675}" srcOrd="2" destOrd="0" presId="urn:microsoft.com/office/officeart/2005/8/layout/architecture"/>
    <dgm:cxn modelId="{6E4E9731-0545-4270-BEA1-55CC5E7C5DE3}" type="presParOf" srcId="{8FCC9F68-3559-4964-B90D-96970024D675}" destId="{D86A9675-3A02-4990-9E47-18A0C94BA582}" srcOrd="0" destOrd="0" presId="urn:microsoft.com/office/officeart/2005/8/layout/architecture"/>
    <dgm:cxn modelId="{D4D9634F-A183-4CB1-8028-74A0BC378CC4}" type="presParOf" srcId="{D86A9675-3A02-4990-9E47-18A0C94BA582}" destId="{ADD5B5CC-DE68-4201-8D9E-3E21960169E6}" srcOrd="0" destOrd="0" presId="urn:microsoft.com/office/officeart/2005/8/layout/architecture"/>
    <dgm:cxn modelId="{BE311CFD-F5EF-4953-B48D-B3EB9D34778E}" type="presParOf" srcId="{D86A9675-3A02-4990-9E47-18A0C94BA582}" destId="{563DCC38-D7BE-402F-A3E0-B9340BAA414C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CD8D2B-5A41-4E15-B410-E2E437B7E28B}">
      <dsp:nvSpPr>
        <dsp:cNvPr id="0" name=""/>
        <dsp:cNvSpPr/>
      </dsp:nvSpPr>
      <dsp:spPr>
        <a:xfrm>
          <a:off x="172" y="898969"/>
          <a:ext cx="1507323" cy="4221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>
            <a:noFill/>
          </a:endParaRPr>
        </a:p>
      </dsp:txBody>
      <dsp:txXfrm>
        <a:off x="12536" y="911333"/>
        <a:ext cx="1482595" cy="397398"/>
      </dsp:txXfrm>
    </dsp:sp>
    <dsp:sp modelId="{8CD9DBB6-FB6C-414C-8E33-C2EB5C79FEF6}">
      <dsp:nvSpPr>
        <dsp:cNvPr id="0" name=""/>
        <dsp:cNvSpPr/>
      </dsp:nvSpPr>
      <dsp:spPr>
        <a:xfrm>
          <a:off x="172" y="449881"/>
          <a:ext cx="984630" cy="42212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>
            <a:noFill/>
          </a:endParaRPr>
        </a:p>
      </dsp:txBody>
      <dsp:txXfrm>
        <a:off x="12536" y="462245"/>
        <a:ext cx="959902" cy="397398"/>
      </dsp:txXfrm>
    </dsp:sp>
    <dsp:sp modelId="{4F2CC554-3225-4628-B445-7A92EEF2C3BD}">
      <dsp:nvSpPr>
        <dsp:cNvPr id="0" name=""/>
        <dsp:cNvSpPr/>
      </dsp:nvSpPr>
      <dsp:spPr>
        <a:xfrm>
          <a:off x="172" y="793"/>
          <a:ext cx="482189" cy="42212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>
            <a:noFill/>
          </a:endParaRPr>
        </a:p>
      </dsp:txBody>
      <dsp:txXfrm>
        <a:off x="12536" y="13157"/>
        <a:ext cx="457461" cy="397398"/>
      </dsp:txXfrm>
    </dsp:sp>
    <dsp:sp modelId="{4CB6BE25-C0AD-4491-999D-DF9ED8F046A1}">
      <dsp:nvSpPr>
        <dsp:cNvPr id="0" name=""/>
        <dsp:cNvSpPr/>
      </dsp:nvSpPr>
      <dsp:spPr>
        <a:xfrm>
          <a:off x="502613" y="793"/>
          <a:ext cx="482189" cy="42212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>
            <a:noFill/>
          </a:endParaRPr>
        </a:p>
      </dsp:txBody>
      <dsp:txXfrm>
        <a:off x="514977" y="13157"/>
        <a:ext cx="457461" cy="397398"/>
      </dsp:txXfrm>
    </dsp:sp>
    <dsp:sp modelId="{8E834D84-918C-42AF-8EB1-DB73C2F0EA87}">
      <dsp:nvSpPr>
        <dsp:cNvPr id="0" name=""/>
        <dsp:cNvSpPr/>
      </dsp:nvSpPr>
      <dsp:spPr>
        <a:xfrm>
          <a:off x="1025306" y="449881"/>
          <a:ext cx="482189" cy="42212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>
            <a:noFill/>
          </a:endParaRPr>
        </a:p>
      </dsp:txBody>
      <dsp:txXfrm>
        <a:off x="1037670" y="462245"/>
        <a:ext cx="457461" cy="397398"/>
      </dsp:txXfrm>
    </dsp:sp>
    <dsp:sp modelId="{ADD5B5CC-DE68-4201-8D9E-3E21960169E6}">
      <dsp:nvSpPr>
        <dsp:cNvPr id="0" name=""/>
        <dsp:cNvSpPr/>
      </dsp:nvSpPr>
      <dsp:spPr>
        <a:xfrm>
          <a:off x="1025306" y="793"/>
          <a:ext cx="482189" cy="42212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>
            <a:noFill/>
          </a:endParaRPr>
        </a:p>
      </dsp:txBody>
      <dsp:txXfrm>
        <a:off x="1037670" y="13157"/>
        <a:ext cx="457461" cy="3973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  <a:latin typeface="Cabin" panose="020B08030502020200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bin" panose="020B080305020202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bin" panose="020B0803050202020004" pitchFamily="34" charset="0"/>
              </a:defRPr>
            </a:lvl1pPr>
          </a:lstStyle>
          <a:p>
            <a:fld id="{49F3E739-D457-46E5-B626-C9B182A007EE}" type="datetimeFigureOut">
              <a:rPr lang="en-US" smtClean="0"/>
              <a:pPr/>
              <a:t>3/3/16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bin" panose="020B08030502020200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bin" panose="020B0803050202020004" pitchFamily="34" charset="0"/>
              </a:defRPr>
            </a:lvl1pPr>
          </a:lstStyle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808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/>
              <a:pPr/>
              <a:t>3/3/16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857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/>
              <a:pPr/>
              <a:t>3/3/16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30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9214"/>
            <a:ext cx="10515600" cy="66760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/>
              <a:pPr/>
              <a:t>3/3/16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148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/>
              <a:pPr/>
              <a:t>3/3/16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69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/>
              <a:pPr/>
              <a:t>3/3/16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566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/>
              <a:pPr/>
              <a:t>3/3/16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420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/>
              <a:pPr/>
              <a:t>3/3/16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44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/>
              <a:pPr/>
              <a:t>3/3/16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191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/>
              <a:pPr/>
              <a:t>3/3/16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111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E739-D457-46E5-B626-C9B182A007EE}" type="datetimeFigureOut">
              <a:rPr lang="en-US" smtClean="0"/>
              <a:pPr/>
              <a:t>3/3/16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585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67968"/>
            <a:ext cx="10515600" cy="4908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bin" panose="020B0803050202020004" pitchFamily="34" charset="0"/>
              </a:defRPr>
            </a:lvl1pPr>
          </a:lstStyle>
          <a:p>
            <a:fld id="{49F3E739-D457-46E5-B626-C9B182A007EE}" type="datetimeFigureOut">
              <a:rPr lang="en-US" smtClean="0"/>
              <a:pPr/>
              <a:t>3/3/16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bin" panose="020B08030502020200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bin" panose="020B0803050202020004" pitchFamily="34" charset="0"/>
              </a:defRPr>
            </a:lvl1pPr>
          </a:lstStyle>
          <a:p>
            <a:fld id="{BCE7406B-BAC9-4C38-89ED-BD1EC7E28BA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38200" y="1011936"/>
            <a:ext cx="105156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 cstate="screen">
            <a:clrChange>
              <a:clrFrom>
                <a:srgbClr val="E7E7E7"/>
              </a:clrFrom>
              <a:clrTo>
                <a:srgbClr val="E7E7E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962" y="6158602"/>
            <a:ext cx="870204" cy="67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55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bin" panose="020B0803050202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bin" panose="020B0803050202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Cabin" panose="020B0803050202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Cabin" panose="020B0803050202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Cabin" panose="020B0803050202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Cabin" panose="020B0803050202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44.jpe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6.png"/><Relationship Id="rId15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Relationship Id="rId3" Type="http://schemas.openxmlformats.org/officeDocument/2006/relationships/image" Target="../media/image4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45.png"/><Relationship Id="rId9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45.png"/><Relationship Id="rId9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4" Type="http://schemas.openxmlformats.org/officeDocument/2006/relationships/image" Target="../media/image5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9810" y="3941762"/>
            <a:ext cx="9144000" cy="2300012"/>
          </a:xfrm>
        </p:spPr>
        <p:txBody>
          <a:bodyPr anchor="t">
            <a:normAutofit fontScale="90000"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, Containers, and the Future of Application </a:t>
            </a:r>
            <a:r>
              <a:rPr lang="en-US" dirty="0" smtClean="0"/>
              <a:t>Delivery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3100" dirty="0" smtClean="0"/>
              <a:t>presented by Jacob Hochstetler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2565" y="-630843"/>
            <a:ext cx="6538490" cy="506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7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23332" y="1706391"/>
            <a:ext cx="7096836" cy="6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challenge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The solution</a:t>
            </a:r>
          </a:p>
          <a:p>
            <a:r>
              <a:rPr lang="en-US" dirty="0" smtClean="0"/>
              <a:t>Why </a:t>
            </a:r>
            <a:r>
              <a:rPr lang="en-US" dirty="0" err="1" smtClean="0"/>
              <a:t>Docker</a:t>
            </a:r>
            <a:r>
              <a:rPr lang="en-US" dirty="0" smtClean="0"/>
              <a:t> and Containers Matter?</a:t>
            </a:r>
          </a:p>
          <a:p>
            <a:r>
              <a:rPr lang="en-US" dirty="0" smtClean="0"/>
              <a:t>How They Work?</a:t>
            </a:r>
          </a:p>
          <a:p>
            <a:r>
              <a:rPr lang="en-US" dirty="0" smtClean="0"/>
              <a:t>Alternative/Complementary Approaches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320119"/>
            <a:ext cx="6122158" cy="477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4249" y="1768475"/>
            <a:ext cx="783502" cy="446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6942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0474" y="1240729"/>
            <a:ext cx="791269" cy="78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57554" y="1242151"/>
            <a:ext cx="1086049" cy="898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29522" y="1112922"/>
            <a:ext cx="1064026" cy="1185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1671" y="1100370"/>
            <a:ext cx="1633744" cy="1086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449" y="1098782"/>
            <a:ext cx="1584975" cy="101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00109" y="1237584"/>
            <a:ext cx="1316749" cy="1010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3" name="Line 7"/>
          <p:cNvSpPr>
            <a:spLocks noChangeShapeType="1"/>
          </p:cNvSpPr>
          <p:nvPr/>
        </p:nvSpPr>
        <p:spPr bwMode="auto">
          <a:xfrm>
            <a:off x="724436" y="3593148"/>
            <a:ext cx="9995373" cy="0"/>
          </a:xfrm>
          <a:prstGeom prst="line">
            <a:avLst/>
          </a:prstGeom>
          <a:noFill/>
          <a:ln w="63500" cap="flat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900"/>
          </a:p>
        </p:txBody>
      </p:sp>
      <p:pic>
        <p:nvPicPr>
          <p:cNvPr id="29704" name="Picture 8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34987" y="5642149"/>
            <a:ext cx="838818" cy="834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5" name="Picture 9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6889" y="5543523"/>
            <a:ext cx="1346010" cy="85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6" name="Picture 10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8734" y="5185990"/>
            <a:ext cx="1234452" cy="129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7" name="Picture 11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5907" y="5841975"/>
            <a:ext cx="1346010" cy="73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8" name="Picture 12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93715" y="5582002"/>
            <a:ext cx="832113" cy="95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9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72935" y="5615021"/>
            <a:ext cx="1263104" cy="101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10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5697" y="5642149"/>
            <a:ext cx="1648375" cy="961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5634" y="1104690"/>
            <a:ext cx="1276514" cy="127651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 rot="16200000">
            <a:off x="-609096" y="2263663"/>
            <a:ext cx="218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Multiplicity of Goods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-612342" y="4765538"/>
            <a:ext cx="218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Multiplicity of methods for transporting/storing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 rot="5400000">
            <a:off x="10428010" y="1708754"/>
            <a:ext cx="218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Do I worry about how goods interact (e.g. coffee beans next to spices)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5400000">
            <a:off x="10322092" y="4616548"/>
            <a:ext cx="218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Can I transport quickly and smoothly</a:t>
            </a:r>
          </a:p>
          <a:p>
            <a:pPr algn="ctr"/>
            <a:r>
              <a:rPr lang="en-US" dirty="0" smtClean="0"/>
              <a:t>(e.g. from boat to train to truck)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828526" y="178125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Solution: Intermodal Shipping Container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8526" y="3032185"/>
            <a:ext cx="3735397" cy="1760605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rot="18900000" flipV="1">
            <a:off x="6671416" y="2512557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2700000" flipV="1">
            <a:off x="3612175" y="2561074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7323245" y="3713888"/>
            <a:ext cx="3400803" cy="132343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…in between, can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be loaded and unloaded, stacked, transported efficiently over long distances, and transferred from one mode of transport to </a:t>
            </a: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another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19151" y="2367640"/>
            <a:ext cx="3067050" cy="107721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A standard container that is loaded with virtually any goods, and stays sealed until it reaches final delivery.</a:t>
            </a:r>
            <a:endParaRPr lang="en-US" sz="1600" b="1" dirty="0">
              <a:solidFill>
                <a:schemeClr val="bg1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rot="2700000">
            <a:off x="6367004" y="5039509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8900000">
            <a:off x="3797638" y="5089299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00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21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556431"/>
              </p:ext>
            </p:extLst>
          </p:nvPr>
        </p:nvGraphicFramePr>
        <p:xfrm>
          <a:off x="1119742" y="1500751"/>
          <a:ext cx="8881512" cy="4911669"/>
        </p:xfrm>
        <a:graphic>
          <a:graphicData uri="http://schemas.openxmlformats.org/drawingml/2006/table">
            <a:tbl>
              <a:tblPr/>
              <a:tblGrid>
                <a:gridCol w="1110189"/>
                <a:gridCol w="1110189"/>
                <a:gridCol w="1110189"/>
                <a:gridCol w="1110189"/>
                <a:gridCol w="1110189"/>
                <a:gridCol w="1110189"/>
                <a:gridCol w="1110189"/>
                <a:gridCol w="1110189"/>
              </a:tblGrid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0905" name="Picture 185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5176" y="2274484"/>
            <a:ext cx="557449" cy="550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6" name="Picture 186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6719" y="3655054"/>
            <a:ext cx="762887" cy="630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7" name="Picture 187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5176" y="4285496"/>
            <a:ext cx="543077" cy="605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8" name="Picture 188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3083" y="1524120"/>
            <a:ext cx="916523" cy="60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9" name="Picture 189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7272" y="3029841"/>
            <a:ext cx="861780" cy="550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1" name="Picture 191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7951" y="5834507"/>
            <a:ext cx="642215" cy="639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2" name="Picture 192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43276" y="5850930"/>
            <a:ext cx="789376" cy="503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3" name="Picture 193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8371" y="5802761"/>
            <a:ext cx="655165" cy="68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4" name="Picture 194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12981" y="5944584"/>
            <a:ext cx="765830" cy="419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5" name="Picture 195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14038" y="5799627"/>
            <a:ext cx="583938" cy="669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6" name="Picture 196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05771" y="5825527"/>
            <a:ext cx="768185" cy="617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7" name="Picture 197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55438" y="5850930"/>
            <a:ext cx="817041" cy="476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3422" y="5040232"/>
            <a:ext cx="645018" cy="645018"/>
          </a:xfrm>
          <a:prstGeom prst="rect">
            <a:avLst/>
          </a:prstGeom>
        </p:spPr>
      </p:pic>
      <p:pic>
        <p:nvPicPr>
          <p:cNvPr id="17" name="Picture 198"/>
          <p:cNvPicPr>
            <a:picLocks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369" y="5113275"/>
            <a:ext cx="1038691" cy="4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28526" y="178125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This eliminated the NXN problem…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433702" y="1143464"/>
            <a:ext cx="941071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22" name="Picture 198"/>
          <p:cNvPicPr>
            <a:picLocks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97841" y="5113275"/>
            <a:ext cx="1038691" cy="4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98"/>
          <p:cNvPicPr>
            <a:picLocks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9313" y="5113275"/>
            <a:ext cx="1038691" cy="4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98"/>
          <p:cNvPicPr>
            <a:picLocks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0785" y="5113275"/>
            <a:ext cx="1038691" cy="4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98"/>
          <p:cNvPicPr>
            <a:picLocks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2257" y="5113275"/>
            <a:ext cx="1038691" cy="4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98"/>
          <p:cNvPicPr>
            <a:picLocks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3729" y="5113275"/>
            <a:ext cx="1038691" cy="4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198"/>
          <p:cNvPicPr>
            <a:picLocks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55203" y="5113275"/>
            <a:ext cx="1038691" cy="4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2312644" y="4445866"/>
            <a:ext cx="7707525" cy="489275"/>
            <a:chOff x="2312644" y="4445866"/>
            <a:chExt cx="7707525" cy="489275"/>
          </a:xfrm>
        </p:grpSpPr>
        <p:pic>
          <p:nvPicPr>
            <p:cNvPr id="28" name="Picture 198"/>
            <p:cNvPicPr>
              <a:picLocks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64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198"/>
            <p:cNvPicPr>
              <a:picLocks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4116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198"/>
            <p:cNvPicPr>
              <a:picLocks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58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198"/>
            <p:cNvPicPr>
              <a:picLocks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7060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198"/>
            <p:cNvPicPr>
              <a:picLocks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8532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198"/>
            <p:cNvPicPr>
              <a:picLocks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000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198"/>
            <p:cNvPicPr>
              <a:picLocks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147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6" name="Group 35"/>
          <p:cNvGrpSpPr/>
          <p:nvPr/>
        </p:nvGrpSpPr>
        <p:grpSpPr>
          <a:xfrm>
            <a:off x="2307386" y="3715390"/>
            <a:ext cx="7707525" cy="489275"/>
            <a:chOff x="2312644" y="4445866"/>
            <a:chExt cx="7707525" cy="489275"/>
          </a:xfrm>
        </p:grpSpPr>
        <p:pic>
          <p:nvPicPr>
            <p:cNvPr id="37" name="Picture 198"/>
            <p:cNvPicPr>
              <a:picLocks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64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198"/>
            <p:cNvPicPr>
              <a:picLocks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4116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198"/>
            <p:cNvPicPr>
              <a:picLocks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58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198"/>
            <p:cNvPicPr>
              <a:picLocks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7060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198"/>
            <p:cNvPicPr>
              <a:picLocks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8532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icture 198"/>
            <p:cNvPicPr>
              <a:picLocks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000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198"/>
            <p:cNvPicPr>
              <a:picLocks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147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/>
          <p:cNvGrpSpPr/>
          <p:nvPr/>
        </p:nvGrpSpPr>
        <p:grpSpPr>
          <a:xfrm>
            <a:off x="2302129" y="3016448"/>
            <a:ext cx="7707525" cy="489275"/>
            <a:chOff x="2312644" y="4445866"/>
            <a:chExt cx="7707525" cy="489275"/>
          </a:xfrm>
        </p:grpSpPr>
        <p:pic>
          <p:nvPicPr>
            <p:cNvPr id="45" name="Picture 198"/>
            <p:cNvPicPr>
              <a:picLocks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64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198"/>
            <p:cNvPicPr>
              <a:picLocks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4116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 198"/>
            <p:cNvPicPr>
              <a:picLocks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58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198"/>
            <p:cNvPicPr>
              <a:picLocks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7060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" name="Picture 198"/>
            <p:cNvPicPr>
              <a:picLocks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8532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" name="Picture 198"/>
            <p:cNvPicPr>
              <a:picLocks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000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198"/>
            <p:cNvPicPr>
              <a:picLocks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147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8" name="Group 57"/>
          <p:cNvGrpSpPr/>
          <p:nvPr/>
        </p:nvGrpSpPr>
        <p:grpSpPr>
          <a:xfrm>
            <a:off x="2286364" y="2259701"/>
            <a:ext cx="7707525" cy="489275"/>
            <a:chOff x="2312644" y="4445866"/>
            <a:chExt cx="7707525" cy="489275"/>
          </a:xfrm>
        </p:grpSpPr>
        <p:pic>
          <p:nvPicPr>
            <p:cNvPr id="59" name="Picture 198"/>
            <p:cNvPicPr>
              <a:picLocks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64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Picture 198"/>
            <p:cNvPicPr>
              <a:picLocks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4116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" name="Picture 198"/>
            <p:cNvPicPr>
              <a:picLocks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58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Picture 198"/>
            <p:cNvPicPr>
              <a:picLocks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7060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" name="Picture 198"/>
            <p:cNvPicPr>
              <a:picLocks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8532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" name="Picture 198"/>
            <p:cNvPicPr>
              <a:picLocks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000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" name="Picture 198"/>
            <p:cNvPicPr>
              <a:picLocks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147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6" name="Group 65"/>
          <p:cNvGrpSpPr/>
          <p:nvPr/>
        </p:nvGrpSpPr>
        <p:grpSpPr>
          <a:xfrm>
            <a:off x="2328405" y="1544992"/>
            <a:ext cx="7707525" cy="489275"/>
            <a:chOff x="2312644" y="4445866"/>
            <a:chExt cx="7707525" cy="489275"/>
          </a:xfrm>
        </p:grpSpPr>
        <p:pic>
          <p:nvPicPr>
            <p:cNvPr id="67" name="Picture 198"/>
            <p:cNvPicPr>
              <a:picLocks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64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" name="Picture 198"/>
            <p:cNvPicPr>
              <a:picLocks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4116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" name="Picture 198"/>
            <p:cNvPicPr>
              <a:picLocks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58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0" name="Picture 198"/>
            <p:cNvPicPr>
              <a:picLocks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7060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" name="Picture 198"/>
            <p:cNvPicPr>
              <a:picLocks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8532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" name="Picture 198"/>
            <p:cNvPicPr>
              <a:picLocks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000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3" name="Picture 198"/>
            <p:cNvPicPr>
              <a:picLocks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147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119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and spawned an Intermodal Shipping Container Ecosystem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29884" y="1295260"/>
            <a:ext cx="5423916" cy="31226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441" y="1399889"/>
            <a:ext cx="3897705" cy="3125533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4425696" y="2450592"/>
            <a:ext cx="1085088" cy="512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67293" y="5010911"/>
            <a:ext cx="74691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90% of all cargo now shipped in a standard container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Order of magnitude reduction in cost and time to load and unload ships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Massive reduction in losses due to theft or damage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Huge reduction in freight cost as percent of final goods </a:t>
            </a:r>
            <a:r>
              <a:rPr lang="en-US" dirty="0">
                <a:sym typeface="Wingdings" panose="05000000000000000000" pitchFamily="2" charset="2"/>
              </a:rPr>
              <a:t>(from &gt;25% to &lt;3%)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 smtClean="0">
                <a:sym typeface="Wingdings" panose="05000000000000000000" pitchFamily="2" charset="2"/>
              </a:rPr>
              <a:t>massive globalizations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5000 </a:t>
            </a:r>
            <a:r>
              <a:rPr lang="en-US" dirty="0"/>
              <a:t>ships deliver 200M containers per </a:t>
            </a:r>
            <a:r>
              <a:rPr lang="en-US" dirty="0" smtClean="0"/>
              <a:t>year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0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Line 1"/>
          <p:cNvSpPr>
            <a:spLocks noChangeShapeType="1"/>
          </p:cNvSpPr>
          <p:nvPr/>
        </p:nvSpPr>
        <p:spPr bwMode="auto">
          <a:xfrm>
            <a:off x="555476" y="4115877"/>
            <a:ext cx="10788650" cy="794"/>
          </a:xfrm>
          <a:prstGeom prst="line">
            <a:avLst/>
          </a:prstGeom>
          <a:noFill/>
          <a:ln w="63500" cap="flat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400"/>
          </a:p>
        </p:txBody>
      </p:sp>
      <p:sp>
        <p:nvSpPr>
          <p:cNvPr id="25602" name="Rectangle 2"/>
          <p:cNvSpPr>
            <a:spLocks/>
          </p:cNvSpPr>
          <p:nvPr/>
        </p:nvSpPr>
        <p:spPr bwMode="auto">
          <a:xfrm>
            <a:off x="1215987" y="1436467"/>
            <a:ext cx="14234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Static website</a:t>
            </a:r>
          </a:p>
        </p:txBody>
      </p:sp>
      <p:sp>
        <p:nvSpPr>
          <p:cNvPr id="25603" name="Rectangle 3"/>
          <p:cNvSpPr>
            <a:spLocks/>
          </p:cNvSpPr>
          <p:nvPr/>
        </p:nvSpPr>
        <p:spPr bwMode="auto">
          <a:xfrm>
            <a:off x="5166572" y="1465460"/>
            <a:ext cx="144494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>
                <a:ea typeface="Gill Sans" charset="0"/>
                <a:cs typeface="Gill Sans" charset="0"/>
              </a:rPr>
              <a:t>Web frontend </a:t>
            </a:r>
          </a:p>
        </p:txBody>
      </p:sp>
      <p:sp>
        <p:nvSpPr>
          <p:cNvPr id="25604" name="Rectangle 4"/>
          <p:cNvSpPr>
            <a:spLocks/>
          </p:cNvSpPr>
          <p:nvPr/>
        </p:nvSpPr>
        <p:spPr bwMode="auto">
          <a:xfrm>
            <a:off x="3439159" y="1461403"/>
            <a:ext cx="8720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>
                <a:ea typeface="Gill Sans" charset="0"/>
                <a:cs typeface="Gill Sans" charset="0"/>
              </a:rPr>
              <a:t>User DB</a:t>
            </a:r>
          </a:p>
        </p:txBody>
      </p:sp>
      <p:sp>
        <p:nvSpPr>
          <p:cNvPr id="25605" name="Rectangle 5"/>
          <p:cNvSpPr>
            <a:spLocks/>
          </p:cNvSpPr>
          <p:nvPr/>
        </p:nvSpPr>
        <p:spPr bwMode="auto">
          <a:xfrm>
            <a:off x="7381311" y="1454815"/>
            <a:ext cx="6924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Queue</a:t>
            </a:r>
          </a:p>
        </p:txBody>
      </p:sp>
      <p:sp>
        <p:nvSpPr>
          <p:cNvPr id="25606" name="Rectangle 6"/>
          <p:cNvSpPr>
            <a:spLocks/>
          </p:cNvSpPr>
          <p:nvPr/>
        </p:nvSpPr>
        <p:spPr bwMode="auto">
          <a:xfrm>
            <a:off x="8885185" y="1380490"/>
            <a:ext cx="13080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Analytics DB</a:t>
            </a:r>
          </a:p>
        </p:txBody>
      </p:sp>
      <p:sp>
        <p:nvSpPr>
          <p:cNvPr id="25616" name="Rectangle 16"/>
          <p:cNvSpPr>
            <a:spLocks/>
          </p:cNvSpPr>
          <p:nvPr/>
        </p:nvSpPr>
        <p:spPr bwMode="auto">
          <a:xfrm>
            <a:off x="1482507" y="6236647"/>
            <a:ext cx="1232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Development VM</a:t>
            </a:r>
          </a:p>
        </p:txBody>
      </p:sp>
      <p:sp>
        <p:nvSpPr>
          <p:cNvPr id="25617" name="Rectangle 17"/>
          <p:cNvSpPr>
            <a:spLocks/>
          </p:cNvSpPr>
          <p:nvPr/>
        </p:nvSpPr>
        <p:spPr bwMode="auto">
          <a:xfrm>
            <a:off x="3282024" y="6252315"/>
            <a:ext cx="913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QA server</a:t>
            </a:r>
          </a:p>
        </p:txBody>
      </p:sp>
      <p:sp>
        <p:nvSpPr>
          <p:cNvPr id="25618" name="Rectangle 18"/>
          <p:cNvSpPr>
            <a:spLocks/>
          </p:cNvSpPr>
          <p:nvPr/>
        </p:nvSpPr>
        <p:spPr bwMode="auto">
          <a:xfrm>
            <a:off x="6362319" y="6267831"/>
            <a:ext cx="11477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Public Cloud</a:t>
            </a:r>
          </a:p>
        </p:txBody>
      </p:sp>
      <p:sp>
        <p:nvSpPr>
          <p:cNvPr id="25621" name="Rectangle 21"/>
          <p:cNvSpPr>
            <a:spLocks/>
          </p:cNvSpPr>
          <p:nvPr/>
        </p:nvSpPr>
        <p:spPr bwMode="auto">
          <a:xfrm>
            <a:off x="9282901" y="6227122"/>
            <a:ext cx="153224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Contributor’s laptop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828526" y="178125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is a shipping container system for code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 rot="16200000">
            <a:off x="-713871" y="2254138"/>
            <a:ext cx="218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Multiplicity of Stacks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-612342" y="4765538"/>
            <a:ext cx="218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Multiplicity of hardware environments</a:t>
            </a:r>
            <a:endParaRPr lang="en-US" dirty="0"/>
          </a:p>
        </p:txBody>
      </p:sp>
      <p:sp>
        <p:nvSpPr>
          <p:cNvPr id="28" name="Rectangle 20"/>
          <p:cNvSpPr>
            <a:spLocks/>
          </p:cNvSpPr>
          <p:nvPr/>
        </p:nvSpPr>
        <p:spPr bwMode="auto">
          <a:xfrm>
            <a:off x="7778122" y="6236647"/>
            <a:ext cx="157998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 smtClean="0">
                <a:ea typeface="Gill Sans" charset="0"/>
                <a:cs typeface="Gill Sans" charset="0"/>
              </a:rPr>
              <a:t>Production Cluster</a:t>
            </a:r>
            <a:endParaRPr lang="en-US" sz="1600" dirty="0">
              <a:ea typeface="Gill Sans" charset="0"/>
              <a:cs typeface="Gill Sans" charset="0"/>
            </a:endParaRPr>
          </a:p>
        </p:txBody>
      </p:sp>
      <p:pic>
        <p:nvPicPr>
          <p:cNvPr id="35" name="Picture 16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80744" y="5533285"/>
            <a:ext cx="1077473" cy="692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19"/>
          <p:cNvSpPr>
            <a:spLocks/>
          </p:cNvSpPr>
          <p:nvPr/>
        </p:nvSpPr>
        <p:spPr bwMode="auto">
          <a:xfrm>
            <a:off x="4341997" y="6252315"/>
            <a:ext cx="181510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 smtClean="0">
                <a:ea typeface="Gill Sans" charset="0"/>
                <a:cs typeface="Gill Sans" charset="0"/>
              </a:rPr>
              <a:t>Customer Data Center</a:t>
            </a:r>
            <a:endParaRPr lang="en-US" sz="1600" dirty="0">
              <a:ea typeface="Gill Sans" charset="0"/>
              <a:cs typeface="Gill Sans" charset="0"/>
            </a:endParaRPr>
          </a:p>
        </p:txBody>
      </p:sp>
      <p:pic>
        <p:nvPicPr>
          <p:cNvPr id="38" name="Picture 19"/>
          <p:cNvPicPr>
            <a:picLocks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0181" y="5674854"/>
            <a:ext cx="677831" cy="40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17"/>
          <p:cNvPicPr>
            <a:picLocks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13888" y="5717006"/>
            <a:ext cx="409763" cy="325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21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0949" y="5560007"/>
            <a:ext cx="832434" cy="63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0744" y="5395070"/>
            <a:ext cx="542373" cy="745566"/>
          </a:xfrm>
          <a:prstGeom prst="rect">
            <a:avLst/>
          </a:prstGeom>
        </p:spPr>
      </p:pic>
      <p:pic>
        <p:nvPicPr>
          <p:cNvPr id="49" name="Picture 22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6115" y="5460050"/>
            <a:ext cx="1392812" cy="83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Freeform 62"/>
          <p:cNvSpPr/>
          <p:nvPr/>
        </p:nvSpPr>
        <p:spPr>
          <a:xfrm>
            <a:off x="6763221" y="1507961"/>
            <a:ext cx="177537" cy="95450"/>
          </a:xfrm>
          <a:custGeom>
            <a:avLst/>
            <a:gdLst>
              <a:gd name="connsiteX0" fmla="*/ 0 w 811164"/>
              <a:gd name="connsiteY0" fmla="*/ 0 h 436109"/>
              <a:gd name="connsiteX1" fmla="*/ 811164 w 811164"/>
              <a:gd name="connsiteY1" fmla="*/ 0 h 436109"/>
              <a:gd name="connsiteX2" fmla="*/ 811164 w 811164"/>
              <a:gd name="connsiteY2" fmla="*/ 436109 h 436109"/>
              <a:gd name="connsiteX3" fmla="*/ 0 w 811164"/>
              <a:gd name="connsiteY3" fmla="*/ 436109 h 436109"/>
              <a:gd name="connsiteX4" fmla="*/ 0 w 811164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164" h="436109">
                <a:moveTo>
                  <a:pt x="0" y="0"/>
                </a:moveTo>
                <a:lnTo>
                  <a:pt x="811164" y="0"/>
                </a:lnTo>
                <a:lnTo>
                  <a:pt x="811164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 dirty="0"/>
          </a:p>
        </p:txBody>
      </p:sp>
      <p:sp>
        <p:nvSpPr>
          <p:cNvPr id="66" name="Freeform 65"/>
          <p:cNvSpPr/>
          <p:nvPr/>
        </p:nvSpPr>
        <p:spPr>
          <a:xfrm>
            <a:off x="6368058" y="1895240"/>
            <a:ext cx="171810" cy="95450"/>
          </a:xfrm>
          <a:custGeom>
            <a:avLst/>
            <a:gdLst>
              <a:gd name="connsiteX0" fmla="*/ 0 w 784997"/>
              <a:gd name="connsiteY0" fmla="*/ 0 h 436109"/>
              <a:gd name="connsiteX1" fmla="*/ 784997 w 784997"/>
              <a:gd name="connsiteY1" fmla="*/ 0 h 436109"/>
              <a:gd name="connsiteX2" fmla="*/ 784997 w 784997"/>
              <a:gd name="connsiteY2" fmla="*/ 436109 h 436109"/>
              <a:gd name="connsiteX3" fmla="*/ 0 w 784997"/>
              <a:gd name="connsiteY3" fmla="*/ 436109 h 436109"/>
              <a:gd name="connsiteX4" fmla="*/ 0 w 784997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997" h="436109">
                <a:moveTo>
                  <a:pt x="0" y="0"/>
                </a:moveTo>
                <a:lnTo>
                  <a:pt x="784997" y="0"/>
                </a:lnTo>
                <a:lnTo>
                  <a:pt x="784997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 dirty="0"/>
          </a:p>
        </p:txBody>
      </p:sp>
      <p:sp>
        <p:nvSpPr>
          <p:cNvPr id="69" name="Freeform 68"/>
          <p:cNvSpPr/>
          <p:nvPr/>
        </p:nvSpPr>
        <p:spPr>
          <a:xfrm>
            <a:off x="6763221" y="1778020"/>
            <a:ext cx="177537" cy="95450"/>
          </a:xfrm>
          <a:custGeom>
            <a:avLst/>
            <a:gdLst>
              <a:gd name="connsiteX0" fmla="*/ 0 w 811164"/>
              <a:gd name="connsiteY0" fmla="*/ 0 h 436109"/>
              <a:gd name="connsiteX1" fmla="*/ 811164 w 811164"/>
              <a:gd name="connsiteY1" fmla="*/ 0 h 436109"/>
              <a:gd name="connsiteX2" fmla="*/ 811164 w 811164"/>
              <a:gd name="connsiteY2" fmla="*/ 436109 h 436109"/>
              <a:gd name="connsiteX3" fmla="*/ 0 w 811164"/>
              <a:gd name="connsiteY3" fmla="*/ 436109 h 436109"/>
              <a:gd name="connsiteX4" fmla="*/ 0 w 811164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164" h="436109">
                <a:moveTo>
                  <a:pt x="0" y="0"/>
                </a:moveTo>
                <a:lnTo>
                  <a:pt x="811164" y="0"/>
                </a:lnTo>
                <a:lnTo>
                  <a:pt x="811164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/>
          </a:p>
        </p:txBody>
      </p:sp>
      <p:sp>
        <p:nvSpPr>
          <p:cNvPr id="71" name="Freeform 70"/>
          <p:cNvSpPr/>
          <p:nvPr/>
        </p:nvSpPr>
        <p:spPr>
          <a:xfrm>
            <a:off x="928535" y="137198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2" name="Freeform 71"/>
          <p:cNvSpPr/>
          <p:nvPr/>
        </p:nvSpPr>
        <p:spPr>
          <a:xfrm>
            <a:off x="1003559" y="150701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3" name="Freeform 72"/>
          <p:cNvSpPr/>
          <p:nvPr/>
        </p:nvSpPr>
        <p:spPr>
          <a:xfrm>
            <a:off x="854084" y="150701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74" name="Freeform 73"/>
          <p:cNvSpPr/>
          <p:nvPr/>
        </p:nvSpPr>
        <p:spPr>
          <a:xfrm>
            <a:off x="3151706" y="143151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5" name="Freeform 74"/>
          <p:cNvSpPr/>
          <p:nvPr/>
        </p:nvSpPr>
        <p:spPr>
          <a:xfrm>
            <a:off x="3002231" y="143151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76" name="Freeform 75"/>
          <p:cNvSpPr/>
          <p:nvPr/>
        </p:nvSpPr>
        <p:spPr>
          <a:xfrm>
            <a:off x="3076682" y="156654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89" name="Freeform 88"/>
          <p:cNvSpPr/>
          <p:nvPr/>
        </p:nvSpPr>
        <p:spPr>
          <a:xfrm>
            <a:off x="8451825" y="1561578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0" name="Freeform 89"/>
          <p:cNvSpPr/>
          <p:nvPr/>
        </p:nvSpPr>
        <p:spPr>
          <a:xfrm>
            <a:off x="8374720" y="141036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91" name="Freeform 90"/>
          <p:cNvSpPr/>
          <p:nvPr/>
        </p:nvSpPr>
        <p:spPr>
          <a:xfrm>
            <a:off x="8300269" y="154539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9" name="Freeform 98"/>
          <p:cNvSpPr/>
          <p:nvPr/>
        </p:nvSpPr>
        <p:spPr>
          <a:xfrm>
            <a:off x="7152400" y="140480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0" name="Freeform 99"/>
          <p:cNvSpPr/>
          <p:nvPr/>
        </p:nvSpPr>
        <p:spPr>
          <a:xfrm>
            <a:off x="7002925" y="140480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1" name="Freeform 100"/>
          <p:cNvSpPr/>
          <p:nvPr/>
        </p:nvSpPr>
        <p:spPr>
          <a:xfrm>
            <a:off x="7077376" y="153983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2" name="Freeform 101"/>
          <p:cNvSpPr/>
          <p:nvPr/>
        </p:nvSpPr>
        <p:spPr>
          <a:xfrm>
            <a:off x="7152400" y="167486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3" name="Freeform 102"/>
          <p:cNvSpPr/>
          <p:nvPr/>
        </p:nvSpPr>
        <p:spPr>
          <a:xfrm>
            <a:off x="7002925" y="167486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4" name="Freeform 103"/>
          <p:cNvSpPr/>
          <p:nvPr/>
        </p:nvSpPr>
        <p:spPr>
          <a:xfrm>
            <a:off x="4685438" y="144443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5" name="Freeform 104"/>
          <p:cNvSpPr/>
          <p:nvPr/>
        </p:nvSpPr>
        <p:spPr>
          <a:xfrm>
            <a:off x="4834913" y="144443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6" name="Freeform 105"/>
          <p:cNvSpPr/>
          <p:nvPr/>
        </p:nvSpPr>
        <p:spPr>
          <a:xfrm>
            <a:off x="4760462" y="1579465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7" name="Freeform 106"/>
          <p:cNvSpPr/>
          <p:nvPr/>
        </p:nvSpPr>
        <p:spPr>
          <a:xfrm>
            <a:off x="4610987" y="157946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8" name="TextBox 107"/>
          <p:cNvSpPr txBox="1"/>
          <p:nvPr/>
        </p:nvSpPr>
        <p:spPr>
          <a:xfrm rot="5400000">
            <a:off x="10428010" y="1847253"/>
            <a:ext cx="218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Do services and apps interact appropriately?</a:t>
            </a:r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 rot="5400000">
            <a:off x="10551835" y="5157856"/>
            <a:ext cx="218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Can I migrate smoothly and quickly</a:t>
            </a:r>
            <a:endParaRPr lang="en-US" dirty="0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8526" y="3032185"/>
            <a:ext cx="3735397" cy="1760605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7667625" y="4211127"/>
            <a:ext cx="3460738" cy="107721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…that  can be manipulated using standard operations and run consistently on virtually any hardware platform 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847725" y="2585129"/>
            <a:ext cx="3004199" cy="107721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An engine that enables any payload to be encapsulated as a lightweight, portable, self-sufficient  container…</a:t>
            </a:r>
            <a:endParaRPr lang="en-US" sz="1600" b="1" dirty="0">
              <a:solidFill>
                <a:schemeClr val="bg1"/>
              </a:solidFill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 rot="18900000">
            <a:off x="6073506" y="2328448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2700000">
            <a:off x="3203387" y="2332120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ju\Desktop\docker-container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06103" y="2999047"/>
            <a:ext cx="3762375" cy="1781175"/>
          </a:xfrm>
          <a:prstGeom prst="rect">
            <a:avLst/>
          </a:prstGeom>
          <a:noFill/>
        </p:spPr>
      </p:pic>
      <p:cxnSp>
        <p:nvCxnSpPr>
          <p:cNvPr id="114" name="Straight Arrow Connector 113"/>
          <p:cNvCxnSpPr/>
          <p:nvPr/>
        </p:nvCxnSpPr>
        <p:spPr>
          <a:xfrm rot="18900000">
            <a:off x="3098710" y="5083086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rot="2700000">
            <a:off x="6096169" y="4919983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70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Line 1"/>
          <p:cNvSpPr>
            <a:spLocks noChangeShapeType="1"/>
          </p:cNvSpPr>
          <p:nvPr/>
        </p:nvSpPr>
        <p:spPr bwMode="auto">
          <a:xfrm>
            <a:off x="555476" y="4115877"/>
            <a:ext cx="10788650" cy="794"/>
          </a:xfrm>
          <a:prstGeom prst="line">
            <a:avLst/>
          </a:prstGeom>
          <a:noFill/>
          <a:ln w="63500" cap="flat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400"/>
          </a:p>
        </p:txBody>
      </p:sp>
      <p:sp>
        <p:nvSpPr>
          <p:cNvPr id="25602" name="Rectangle 2"/>
          <p:cNvSpPr>
            <a:spLocks/>
          </p:cNvSpPr>
          <p:nvPr/>
        </p:nvSpPr>
        <p:spPr bwMode="auto">
          <a:xfrm>
            <a:off x="1215987" y="1436467"/>
            <a:ext cx="14234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Static website</a:t>
            </a:r>
          </a:p>
        </p:txBody>
      </p:sp>
      <p:sp>
        <p:nvSpPr>
          <p:cNvPr id="25603" name="Rectangle 3"/>
          <p:cNvSpPr>
            <a:spLocks/>
          </p:cNvSpPr>
          <p:nvPr/>
        </p:nvSpPr>
        <p:spPr bwMode="auto">
          <a:xfrm>
            <a:off x="5166572" y="1465460"/>
            <a:ext cx="144494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>
                <a:ea typeface="Gill Sans" charset="0"/>
                <a:cs typeface="Gill Sans" charset="0"/>
              </a:rPr>
              <a:t>Web frontend </a:t>
            </a:r>
          </a:p>
        </p:txBody>
      </p:sp>
      <p:sp>
        <p:nvSpPr>
          <p:cNvPr id="25604" name="Rectangle 4"/>
          <p:cNvSpPr>
            <a:spLocks/>
          </p:cNvSpPr>
          <p:nvPr/>
        </p:nvSpPr>
        <p:spPr bwMode="auto">
          <a:xfrm>
            <a:off x="3439159" y="1461403"/>
            <a:ext cx="8720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>
                <a:ea typeface="Gill Sans" charset="0"/>
                <a:cs typeface="Gill Sans" charset="0"/>
              </a:rPr>
              <a:t>User DB</a:t>
            </a:r>
          </a:p>
        </p:txBody>
      </p:sp>
      <p:sp>
        <p:nvSpPr>
          <p:cNvPr id="25605" name="Rectangle 5"/>
          <p:cNvSpPr>
            <a:spLocks/>
          </p:cNvSpPr>
          <p:nvPr/>
        </p:nvSpPr>
        <p:spPr bwMode="auto">
          <a:xfrm>
            <a:off x="7381311" y="1454815"/>
            <a:ext cx="6924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Queue</a:t>
            </a:r>
          </a:p>
        </p:txBody>
      </p:sp>
      <p:sp>
        <p:nvSpPr>
          <p:cNvPr id="25606" name="Rectangle 6"/>
          <p:cNvSpPr>
            <a:spLocks/>
          </p:cNvSpPr>
          <p:nvPr/>
        </p:nvSpPr>
        <p:spPr bwMode="auto">
          <a:xfrm>
            <a:off x="8885185" y="1380490"/>
            <a:ext cx="13080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Analytics DB</a:t>
            </a:r>
          </a:p>
        </p:txBody>
      </p:sp>
      <p:sp>
        <p:nvSpPr>
          <p:cNvPr id="25616" name="Rectangle 16"/>
          <p:cNvSpPr>
            <a:spLocks/>
          </p:cNvSpPr>
          <p:nvPr/>
        </p:nvSpPr>
        <p:spPr bwMode="auto">
          <a:xfrm>
            <a:off x="1482507" y="6236647"/>
            <a:ext cx="1232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Development VM</a:t>
            </a:r>
          </a:p>
        </p:txBody>
      </p:sp>
      <p:sp>
        <p:nvSpPr>
          <p:cNvPr id="25617" name="Rectangle 17"/>
          <p:cNvSpPr>
            <a:spLocks/>
          </p:cNvSpPr>
          <p:nvPr/>
        </p:nvSpPr>
        <p:spPr bwMode="auto">
          <a:xfrm>
            <a:off x="3282024" y="6252315"/>
            <a:ext cx="913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QA server</a:t>
            </a:r>
          </a:p>
        </p:txBody>
      </p:sp>
      <p:sp>
        <p:nvSpPr>
          <p:cNvPr id="25618" name="Rectangle 18"/>
          <p:cNvSpPr>
            <a:spLocks/>
          </p:cNvSpPr>
          <p:nvPr/>
        </p:nvSpPr>
        <p:spPr bwMode="auto">
          <a:xfrm>
            <a:off x="6362319" y="6267831"/>
            <a:ext cx="11477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Public Cloud</a:t>
            </a:r>
          </a:p>
        </p:txBody>
      </p:sp>
      <p:sp>
        <p:nvSpPr>
          <p:cNvPr id="25621" name="Rectangle 21"/>
          <p:cNvSpPr>
            <a:spLocks/>
          </p:cNvSpPr>
          <p:nvPr/>
        </p:nvSpPr>
        <p:spPr bwMode="auto">
          <a:xfrm>
            <a:off x="9282901" y="6227122"/>
            <a:ext cx="153224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Contributor’s laptop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828526" y="178125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Or…put more simply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 rot="16200000">
            <a:off x="-713871" y="2254138"/>
            <a:ext cx="218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Multiplicity of Stacks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-612342" y="4765538"/>
            <a:ext cx="218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Multiplicity of hardware environments</a:t>
            </a:r>
            <a:endParaRPr lang="en-US" dirty="0"/>
          </a:p>
        </p:txBody>
      </p:sp>
      <p:sp>
        <p:nvSpPr>
          <p:cNvPr id="28" name="Rectangle 20"/>
          <p:cNvSpPr>
            <a:spLocks/>
          </p:cNvSpPr>
          <p:nvPr/>
        </p:nvSpPr>
        <p:spPr bwMode="auto">
          <a:xfrm>
            <a:off x="7778122" y="6236647"/>
            <a:ext cx="157998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 smtClean="0">
                <a:ea typeface="Gill Sans" charset="0"/>
                <a:cs typeface="Gill Sans" charset="0"/>
              </a:rPr>
              <a:t>Production Cluster</a:t>
            </a:r>
            <a:endParaRPr lang="en-US" sz="1600" dirty="0">
              <a:ea typeface="Gill Sans" charset="0"/>
              <a:cs typeface="Gill Sans" charset="0"/>
            </a:endParaRPr>
          </a:p>
        </p:txBody>
      </p:sp>
      <p:pic>
        <p:nvPicPr>
          <p:cNvPr id="35" name="Picture 16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80744" y="5533285"/>
            <a:ext cx="1077473" cy="692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19"/>
          <p:cNvSpPr>
            <a:spLocks/>
          </p:cNvSpPr>
          <p:nvPr/>
        </p:nvSpPr>
        <p:spPr bwMode="auto">
          <a:xfrm>
            <a:off x="4341997" y="6252315"/>
            <a:ext cx="181510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 smtClean="0">
                <a:ea typeface="Gill Sans" charset="0"/>
                <a:cs typeface="Gill Sans" charset="0"/>
              </a:rPr>
              <a:t>Customer Data Center</a:t>
            </a:r>
            <a:endParaRPr lang="en-US" sz="1600" dirty="0">
              <a:ea typeface="Gill Sans" charset="0"/>
              <a:cs typeface="Gill Sans" charset="0"/>
            </a:endParaRPr>
          </a:p>
        </p:txBody>
      </p:sp>
      <p:pic>
        <p:nvPicPr>
          <p:cNvPr id="38" name="Picture 19"/>
          <p:cNvPicPr>
            <a:picLocks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0181" y="5674854"/>
            <a:ext cx="677831" cy="40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17"/>
          <p:cNvPicPr>
            <a:picLocks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13888" y="5717006"/>
            <a:ext cx="409763" cy="325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21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0949" y="5560007"/>
            <a:ext cx="832434" cy="63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0744" y="5395070"/>
            <a:ext cx="542373" cy="745566"/>
          </a:xfrm>
          <a:prstGeom prst="rect">
            <a:avLst/>
          </a:prstGeom>
        </p:spPr>
      </p:pic>
      <p:pic>
        <p:nvPicPr>
          <p:cNvPr id="49" name="Picture 22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6115" y="5460050"/>
            <a:ext cx="1392812" cy="83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Freeform 62"/>
          <p:cNvSpPr/>
          <p:nvPr/>
        </p:nvSpPr>
        <p:spPr>
          <a:xfrm>
            <a:off x="6763221" y="1507961"/>
            <a:ext cx="177537" cy="95450"/>
          </a:xfrm>
          <a:custGeom>
            <a:avLst/>
            <a:gdLst>
              <a:gd name="connsiteX0" fmla="*/ 0 w 811164"/>
              <a:gd name="connsiteY0" fmla="*/ 0 h 436109"/>
              <a:gd name="connsiteX1" fmla="*/ 811164 w 811164"/>
              <a:gd name="connsiteY1" fmla="*/ 0 h 436109"/>
              <a:gd name="connsiteX2" fmla="*/ 811164 w 811164"/>
              <a:gd name="connsiteY2" fmla="*/ 436109 h 436109"/>
              <a:gd name="connsiteX3" fmla="*/ 0 w 811164"/>
              <a:gd name="connsiteY3" fmla="*/ 436109 h 436109"/>
              <a:gd name="connsiteX4" fmla="*/ 0 w 811164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164" h="436109">
                <a:moveTo>
                  <a:pt x="0" y="0"/>
                </a:moveTo>
                <a:lnTo>
                  <a:pt x="811164" y="0"/>
                </a:lnTo>
                <a:lnTo>
                  <a:pt x="811164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 dirty="0"/>
          </a:p>
        </p:txBody>
      </p:sp>
      <p:sp>
        <p:nvSpPr>
          <p:cNvPr id="66" name="Freeform 65"/>
          <p:cNvSpPr/>
          <p:nvPr/>
        </p:nvSpPr>
        <p:spPr>
          <a:xfrm>
            <a:off x="6368058" y="1895240"/>
            <a:ext cx="171810" cy="95450"/>
          </a:xfrm>
          <a:custGeom>
            <a:avLst/>
            <a:gdLst>
              <a:gd name="connsiteX0" fmla="*/ 0 w 784997"/>
              <a:gd name="connsiteY0" fmla="*/ 0 h 436109"/>
              <a:gd name="connsiteX1" fmla="*/ 784997 w 784997"/>
              <a:gd name="connsiteY1" fmla="*/ 0 h 436109"/>
              <a:gd name="connsiteX2" fmla="*/ 784997 w 784997"/>
              <a:gd name="connsiteY2" fmla="*/ 436109 h 436109"/>
              <a:gd name="connsiteX3" fmla="*/ 0 w 784997"/>
              <a:gd name="connsiteY3" fmla="*/ 436109 h 436109"/>
              <a:gd name="connsiteX4" fmla="*/ 0 w 784997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997" h="436109">
                <a:moveTo>
                  <a:pt x="0" y="0"/>
                </a:moveTo>
                <a:lnTo>
                  <a:pt x="784997" y="0"/>
                </a:lnTo>
                <a:lnTo>
                  <a:pt x="784997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 dirty="0"/>
          </a:p>
        </p:txBody>
      </p:sp>
      <p:sp>
        <p:nvSpPr>
          <p:cNvPr id="69" name="Freeform 68"/>
          <p:cNvSpPr/>
          <p:nvPr/>
        </p:nvSpPr>
        <p:spPr>
          <a:xfrm>
            <a:off x="6763221" y="1778020"/>
            <a:ext cx="177537" cy="95450"/>
          </a:xfrm>
          <a:custGeom>
            <a:avLst/>
            <a:gdLst>
              <a:gd name="connsiteX0" fmla="*/ 0 w 811164"/>
              <a:gd name="connsiteY0" fmla="*/ 0 h 436109"/>
              <a:gd name="connsiteX1" fmla="*/ 811164 w 811164"/>
              <a:gd name="connsiteY1" fmla="*/ 0 h 436109"/>
              <a:gd name="connsiteX2" fmla="*/ 811164 w 811164"/>
              <a:gd name="connsiteY2" fmla="*/ 436109 h 436109"/>
              <a:gd name="connsiteX3" fmla="*/ 0 w 811164"/>
              <a:gd name="connsiteY3" fmla="*/ 436109 h 436109"/>
              <a:gd name="connsiteX4" fmla="*/ 0 w 811164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164" h="436109">
                <a:moveTo>
                  <a:pt x="0" y="0"/>
                </a:moveTo>
                <a:lnTo>
                  <a:pt x="811164" y="0"/>
                </a:lnTo>
                <a:lnTo>
                  <a:pt x="811164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/>
          </a:p>
        </p:txBody>
      </p:sp>
      <p:sp>
        <p:nvSpPr>
          <p:cNvPr id="71" name="Freeform 70"/>
          <p:cNvSpPr/>
          <p:nvPr/>
        </p:nvSpPr>
        <p:spPr>
          <a:xfrm>
            <a:off x="928535" y="137198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2" name="Freeform 71"/>
          <p:cNvSpPr/>
          <p:nvPr/>
        </p:nvSpPr>
        <p:spPr>
          <a:xfrm>
            <a:off x="1003559" y="150701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3" name="Freeform 72"/>
          <p:cNvSpPr/>
          <p:nvPr/>
        </p:nvSpPr>
        <p:spPr>
          <a:xfrm>
            <a:off x="854084" y="150701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74" name="Freeform 73"/>
          <p:cNvSpPr/>
          <p:nvPr/>
        </p:nvSpPr>
        <p:spPr>
          <a:xfrm>
            <a:off x="3151706" y="143151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5" name="Freeform 74"/>
          <p:cNvSpPr/>
          <p:nvPr/>
        </p:nvSpPr>
        <p:spPr>
          <a:xfrm>
            <a:off x="3002231" y="143151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76" name="Freeform 75"/>
          <p:cNvSpPr/>
          <p:nvPr/>
        </p:nvSpPr>
        <p:spPr>
          <a:xfrm>
            <a:off x="3076682" y="156654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89" name="Freeform 88"/>
          <p:cNvSpPr/>
          <p:nvPr/>
        </p:nvSpPr>
        <p:spPr>
          <a:xfrm>
            <a:off x="8451825" y="1561578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0" name="Freeform 89"/>
          <p:cNvSpPr/>
          <p:nvPr/>
        </p:nvSpPr>
        <p:spPr>
          <a:xfrm>
            <a:off x="8374720" y="141036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91" name="Freeform 90"/>
          <p:cNvSpPr/>
          <p:nvPr/>
        </p:nvSpPr>
        <p:spPr>
          <a:xfrm>
            <a:off x="8300269" y="154539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9" name="Freeform 98"/>
          <p:cNvSpPr/>
          <p:nvPr/>
        </p:nvSpPr>
        <p:spPr>
          <a:xfrm>
            <a:off x="7152400" y="140480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0" name="Freeform 99"/>
          <p:cNvSpPr/>
          <p:nvPr/>
        </p:nvSpPr>
        <p:spPr>
          <a:xfrm>
            <a:off x="7002925" y="140480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1" name="Freeform 100"/>
          <p:cNvSpPr/>
          <p:nvPr/>
        </p:nvSpPr>
        <p:spPr>
          <a:xfrm>
            <a:off x="7077376" y="153983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2" name="Freeform 101"/>
          <p:cNvSpPr/>
          <p:nvPr/>
        </p:nvSpPr>
        <p:spPr>
          <a:xfrm>
            <a:off x="7152400" y="167486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3" name="Freeform 102"/>
          <p:cNvSpPr/>
          <p:nvPr/>
        </p:nvSpPr>
        <p:spPr>
          <a:xfrm>
            <a:off x="7002925" y="167486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4" name="Freeform 103"/>
          <p:cNvSpPr/>
          <p:nvPr/>
        </p:nvSpPr>
        <p:spPr>
          <a:xfrm>
            <a:off x="4685438" y="144443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5" name="Freeform 104"/>
          <p:cNvSpPr/>
          <p:nvPr/>
        </p:nvSpPr>
        <p:spPr>
          <a:xfrm>
            <a:off x="4834913" y="144443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6" name="Freeform 105"/>
          <p:cNvSpPr/>
          <p:nvPr/>
        </p:nvSpPr>
        <p:spPr>
          <a:xfrm>
            <a:off x="4760462" y="1579465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7" name="Freeform 106"/>
          <p:cNvSpPr/>
          <p:nvPr/>
        </p:nvSpPr>
        <p:spPr>
          <a:xfrm>
            <a:off x="4610987" y="157946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8" name="TextBox 107"/>
          <p:cNvSpPr txBox="1"/>
          <p:nvPr/>
        </p:nvSpPr>
        <p:spPr>
          <a:xfrm rot="5400000">
            <a:off x="10428010" y="1847253"/>
            <a:ext cx="218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Do services and apps interact appropriately?</a:t>
            </a:r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 rot="5400000">
            <a:off x="10551835" y="5157856"/>
            <a:ext cx="218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Can I migrate smoothly and quickly</a:t>
            </a:r>
            <a:endParaRPr lang="en-US" dirty="0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8526" y="3032185"/>
            <a:ext cx="3735397" cy="1760605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7667625" y="4211127"/>
            <a:ext cx="3460738" cy="58477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Operator: Configure Once, Run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A</a:t>
            </a: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nything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847725" y="2585129"/>
            <a:ext cx="3004199" cy="58477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Developer: Build Once, Run Anywhere (Finally)</a:t>
            </a:r>
            <a:endParaRPr lang="en-US" sz="1600" b="1" dirty="0">
              <a:solidFill>
                <a:schemeClr val="bg1"/>
              </a:solidFill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 rot="18900000">
            <a:off x="6073506" y="2328448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2700000">
            <a:off x="3203387" y="2332120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ju\Desktop\docker-container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06103" y="2999047"/>
            <a:ext cx="3762375" cy="1781175"/>
          </a:xfrm>
          <a:prstGeom prst="rect">
            <a:avLst/>
          </a:prstGeom>
          <a:noFill/>
        </p:spPr>
      </p:pic>
      <p:cxnSp>
        <p:nvCxnSpPr>
          <p:cNvPr id="114" name="Straight Arrow Connector 113"/>
          <p:cNvCxnSpPr/>
          <p:nvPr/>
        </p:nvCxnSpPr>
        <p:spPr>
          <a:xfrm rot="18900000">
            <a:off x="3098710" y="5083086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rot="2700000">
            <a:off x="6096169" y="4919983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68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2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336516"/>
              </p:ext>
            </p:extLst>
          </p:nvPr>
        </p:nvGraphicFramePr>
        <p:xfrm>
          <a:off x="1771646" y="1247775"/>
          <a:ext cx="7791462" cy="4586778"/>
        </p:xfrm>
        <a:graphic>
          <a:graphicData uri="http://schemas.openxmlformats.org/drawingml/2006/table">
            <a:tbl>
              <a:tblPr/>
              <a:tblGrid>
                <a:gridCol w="1731436"/>
                <a:gridCol w="865718"/>
                <a:gridCol w="865718"/>
                <a:gridCol w="865718"/>
                <a:gridCol w="865718"/>
                <a:gridCol w="865718"/>
                <a:gridCol w="865718"/>
                <a:gridCol w="865718"/>
              </a:tblGrid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Static website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Web frontend 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Background workers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User DB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Analytics DB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Queue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Development VM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QA Server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Single Prod Server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Onsite Cluster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Public Cloud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Contributor’s laptop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Customer Servers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8" name="Freeform 7"/>
          <p:cNvSpPr/>
          <p:nvPr/>
        </p:nvSpPr>
        <p:spPr>
          <a:xfrm>
            <a:off x="1454748" y="139899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" name="Freeform 8"/>
          <p:cNvSpPr/>
          <p:nvPr/>
        </p:nvSpPr>
        <p:spPr>
          <a:xfrm>
            <a:off x="1529772" y="1534026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" name="Freeform 9"/>
          <p:cNvSpPr/>
          <p:nvPr/>
        </p:nvSpPr>
        <p:spPr>
          <a:xfrm>
            <a:off x="1380297" y="153402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1" name="Freeform 10"/>
          <p:cNvSpPr/>
          <p:nvPr/>
        </p:nvSpPr>
        <p:spPr>
          <a:xfrm>
            <a:off x="1396390" y="211884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2" name="Freeform 11"/>
          <p:cNvSpPr/>
          <p:nvPr/>
        </p:nvSpPr>
        <p:spPr>
          <a:xfrm>
            <a:off x="1545865" y="211884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3" name="Freeform 12"/>
          <p:cNvSpPr/>
          <p:nvPr/>
        </p:nvSpPr>
        <p:spPr>
          <a:xfrm>
            <a:off x="1471414" y="225387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4" name="Freeform 13"/>
          <p:cNvSpPr/>
          <p:nvPr/>
        </p:nvSpPr>
        <p:spPr>
          <a:xfrm>
            <a:off x="1321939" y="225387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5" name="Freeform 14"/>
          <p:cNvSpPr/>
          <p:nvPr/>
        </p:nvSpPr>
        <p:spPr>
          <a:xfrm>
            <a:off x="1403312" y="2664755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6" name="Freeform 15"/>
          <p:cNvSpPr/>
          <p:nvPr/>
        </p:nvSpPr>
        <p:spPr>
          <a:xfrm>
            <a:off x="1328288" y="279978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7" name="Freeform 16"/>
          <p:cNvSpPr/>
          <p:nvPr/>
        </p:nvSpPr>
        <p:spPr>
          <a:xfrm>
            <a:off x="1477763" y="279978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8" name="Freeform 17"/>
          <p:cNvSpPr/>
          <p:nvPr/>
        </p:nvSpPr>
        <p:spPr>
          <a:xfrm>
            <a:off x="1403312" y="2934815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9" name="Freeform 18"/>
          <p:cNvSpPr/>
          <p:nvPr/>
        </p:nvSpPr>
        <p:spPr>
          <a:xfrm>
            <a:off x="1500592" y="462974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0" name="Freeform 19"/>
          <p:cNvSpPr/>
          <p:nvPr/>
        </p:nvSpPr>
        <p:spPr>
          <a:xfrm>
            <a:off x="1351117" y="462974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21" name="Freeform 20"/>
          <p:cNvSpPr/>
          <p:nvPr/>
        </p:nvSpPr>
        <p:spPr>
          <a:xfrm>
            <a:off x="1425568" y="476477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2" name="Freeform 21"/>
          <p:cNvSpPr/>
          <p:nvPr/>
        </p:nvSpPr>
        <p:spPr>
          <a:xfrm>
            <a:off x="1500592" y="489980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3" name="Freeform 22"/>
          <p:cNvSpPr/>
          <p:nvPr/>
        </p:nvSpPr>
        <p:spPr>
          <a:xfrm>
            <a:off x="1351117" y="489980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24" name="Freeform 23"/>
          <p:cNvSpPr/>
          <p:nvPr/>
        </p:nvSpPr>
        <p:spPr>
          <a:xfrm>
            <a:off x="1393588" y="396827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5" name="Freeform 24"/>
          <p:cNvSpPr/>
          <p:nvPr/>
        </p:nvSpPr>
        <p:spPr>
          <a:xfrm>
            <a:off x="1468039" y="410330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26" name="Freeform 25"/>
          <p:cNvSpPr/>
          <p:nvPr/>
        </p:nvSpPr>
        <p:spPr>
          <a:xfrm>
            <a:off x="1393588" y="423833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7" name="Freeform 26"/>
          <p:cNvSpPr/>
          <p:nvPr/>
        </p:nvSpPr>
        <p:spPr>
          <a:xfrm>
            <a:off x="1490869" y="339433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8" name="Freeform 27"/>
          <p:cNvSpPr/>
          <p:nvPr/>
        </p:nvSpPr>
        <p:spPr>
          <a:xfrm>
            <a:off x="1341394" y="339433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29" name="Freeform 28"/>
          <p:cNvSpPr/>
          <p:nvPr/>
        </p:nvSpPr>
        <p:spPr>
          <a:xfrm>
            <a:off x="1415845" y="352936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pic>
        <p:nvPicPr>
          <p:cNvPr id="30" name="Picture 19"/>
          <p:cNvPicPr>
            <a:picLocks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2889" y="5981889"/>
            <a:ext cx="677831" cy="40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16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7756" y="5883348"/>
            <a:ext cx="697515" cy="448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4908" y="5892873"/>
            <a:ext cx="479135" cy="64967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9808" y="5921448"/>
            <a:ext cx="596983" cy="820634"/>
          </a:xfrm>
          <a:prstGeom prst="rect">
            <a:avLst/>
          </a:prstGeom>
        </p:spPr>
      </p:pic>
      <p:pic>
        <p:nvPicPr>
          <p:cNvPr id="35" name="Picture 22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04653" y="6061100"/>
            <a:ext cx="841760" cy="50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3506" y="6108725"/>
            <a:ext cx="559882" cy="44583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5826" y="5966590"/>
            <a:ext cx="479135" cy="64967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9315" y="5966590"/>
            <a:ext cx="479135" cy="64967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5393" y="5971470"/>
            <a:ext cx="479135" cy="649674"/>
          </a:xfrm>
          <a:prstGeom prst="rect">
            <a:avLst/>
          </a:prstGeom>
        </p:spPr>
      </p:pic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828526" y="178125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solves the NXN problem </a:t>
            </a:r>
            <a:endParaRPr lang="en-US" dirty="0"/>
          </a:p>
        </p:txBody>
      </p:sp>
      <p:grpSp>
        <p:nvGrpSpPr>
          <p:cNvPr id="121" name="Group 120"/>
          <p:cNvGrpSpPr/>
          <p:nvPr/>
        </p:nvGrpSpPr>
        <p:grpSpPr>
          <a:xfrm>
            <a:off x="3565114" y="1441841"/>
            <a:ext cx="5986536" cy="390782"/>
            <a:chOff x="2312644" y="4445866"/>
            <a:chExt cx="7707525" cy="489275"/>
          </a:xfrm>
        </p:grpSpPr>
        <p:pic>
          <p:nvPicPr>
            <p:cNvPr id="122" name="Picture 198"/>
            <p:cNvPicPr>
              <a:picLocks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64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" name="Picture 198"/>
            <p:cNvPicPr>
              <a:picLocks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4116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4" name="Picture 198"/>
            <p:cNvPicPr>
              <a:picLocks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58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5" name="Picture 198"/>
            <p:cNvPicPr>
              <a:picLocks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7060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6" name="Picture 198"/>
            <p:cNvPicPr>
              <a:picLocks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8532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7" name="Picture 198"/>
            <p:cNvPicPr>
              <a:picLocks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000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8" name="Picture 198"/>
            <p:cNvPicPr>
              <a:picLocks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147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51" name="Picture 3" descr="C:\Users\ju\Desktop\docker-container-lin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43751" y="1409747"/>
            <a:ext cx="6010275" cy="409575"/>
          </a:xfrm>
          <a:prstGeom prst="rect">
            <a:avLst/>
          </a:prstGeom>
          <a:noFill/>
        </p:spPr>
      </p:pic>
      <p:pic>
        <p:nvPicPr>
          <p:cNvPr id="86" name="Picture 3" descr="C:\Users\ju\Desktop\docker-container-lin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46025" y="2067114"/>
            <a:ext cx="6010275" cy="409575"/>
          </a:xfrm>
          <a:prstGeom prst="rect">
            <a:avLst/>
          </a:prstGeom>
          <a:noFill/>
        </p:spPr>
      </p:pic>
      <p:pic>
        <p:nvPicPr>
          <p:cNvPr id="2053" name="Picture 5" descr="C:\Users\ju\Desktop\docker-container-lin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43322" y="2705574"/>
            <a:ext cx="6010275" cy="409575"/>
          </a:xfrm>
          <a:prstGeom prst="rect">
            <a:avLst/>
          </a:prstGeom>
          <a:noFill/>
        </p:spPr>
      </p:pic>
      <p:pic>
        <p:nvPicPr>
          <p:cNvPr id="88" name="Picture 5" descr="C:\Users\ju\Desktop\docker-container-lin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45597" y="3349293"/>
            <a:ext cx="6010275" cy="409575"/>
          </a:xfrm>
          <a:prstGeom prst="rect">
            <a:avLst/>
          </a:prstGeom>
          <a:noFill/>
        </p:spPr>
      </p:pic>
      <p:pic>
        <p:nvPicPr>
          <p:cNvPr id="129" name="Picture 5" descr="C:\Users\ju\Desktop\docker-container-lin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47872" y="4006660"/>
            <a:ext cx="6010275" cy="409575"/>
          </a:xfrm>
          <a:prstGeom prst="rect">
            <a:avLst/>
          </a:prstGeom>
          <a:noFill/>
        </p:spPr>
      </p:pic>
      <p:pic>
        <p:nvPicPr>
          <p:cNvPr id="130" name="Picture 5" descr="C:\Users\ju\Desktop\docker-container-lin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40621" y="4636730"/>
            <a:ext cx="6010275" cy="4095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5536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23332" y="2211216"/>
            <a:ext cx="7096836" cy="6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challenge</a:t>
            </a:r>
          </a:p>
          <a:p>
            <a:r>
              <a:rPr lang="en-US" dirty="0" smtClean="0"/>
              <a:t>The solution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Why </a:t>
            </a:r>
            <a:r>
              <a:rPr lang="en-US" dirty="0" err="1" smtClean="0">
                <a:solidFill>
                  <a:schemeClr val="bg1"/>
                </a:solidFill>
              </a:rPr>
              <a:t>Docker</a:t>
            </a:r>
            <a:r>
              <a:rPr lang="en-US" dirty="0" smtClean="0">
                <a:solidFill>
                  <a:schemeClr val="bg1"/>
                </a:solidFill>
              </a:rPr>
              <a:t> and Containers Matter?</a:t>
            </a:r>
          </a:p>
          <a:p>
            <a:r>
              <a:rPr lang="en-US" dirty="0" smtClean="0"/>
              <a:t>How They Work?</a:t>
            </a:r>
          </a:p>
          <a:p>
            <a:r>
              <a:rPr lang="en-US" dirty="0" smtClean="0"/>
              <a:t>Alternative/Complementary Approaches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320119"/>
            <a:ext cx="6122158" cy="477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4249" y="2273300"/>
            <a:ext cx="783502" cy="446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6942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containers matter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5928768"/>
              </p:ext>
            </p:extLst>
          </p:nvPr>
        </p:nvGraphicFramePr>
        <p:xfrm>
          <a:off x="431799" y="1000760"/>
          <a:ext cx="11245851" cy="530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6494"/>
                <a:gridCol w="4012441"/>
                <a:gridCol w="4266916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Physical Containers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Docker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Content Agnostic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 same container can hold almost any type of cargo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Can</a:t>
                      </a:r>
                      <a:r>
                        <a:rPr lang="en-US" baseline="0" dirty="0" smtClean="0"/>
                        <a:t> encapsulate any payload and its dependencies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Hardware</a:t>
                      </a:r>
                      <a:r>
                        <a:rPr lang="en-US" baseline="0" dirty="0" smtClean="0"/>
                        <a:t> Agnostic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Standard shape and interface allow same container to move from ship to train to semi-truck to warehouse to crane without being modified or opened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Using operating system primitives (e.g. LXC) can run consistently on virtually</a:t>
                      </a:r>
                      <a:r>
                        <a:rPr lang="en-US" baseline="0" dirty="0" smtClean="0"/>
                        <a:t> any hardware—VMs, bare metal, </a:t>
                      </a:r>
                      <a:r>
                        <a:rPr lang="en-US" baseline="0" dirty="0" err="1" smtClean="0"/>
                        <a:t>openstack</a:t>
                      </a:r>
                      <a:r>
                        <a:rPr lang="en-US" baseline="0" dirty="0" smtClean="0"/>
                        <a:t>, public IAAS, etc.—without modification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Content Isolation and Interaction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worry about anvils crushing bananas. Containers can be stacked and</a:t>
                      </a:r>
                      <a:r>
                        <a:rPr lang="en-US" baseline="0" dirty="0" smtClean="0"/>
                        <a:t> shipped together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Resource, network,</a:t>
                      </a:r>
                      <a:r>
                        <a:rPr lang="en-US" baseline="0" dirty="0" smtClean="0"/>
                        <a:t> and content isolation. Avoids dependency </a:t>
                      </a:r>
                      <a:r>
                        <a:rPr lang="en-US" baseline="0" dirty="0" smtClean="0"/>
                        <a:t>nightmare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Automation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Standard interfaces make it easy to automate loading,</a:t>
                      </a:r>
                      <a:r>
                        <a:rPr lang="en-US" baseline="0" dirty="0" smtClean="0"/>
                        <a:t> unloading, moving, etc.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Standard operations to run, start, stop, commit, search, etc. Perfect for </a:t>
                      </a:r>
                      <a:r>
                        <a:rPr lang="en-US" dirty="0" err="1" smtClean="0"/>
                        <a:t>devops</a:t>
                      </a:r>
                      <a:r>
                        <a:rPr lang="en-US" dirty="0" smtClean="0"/>
                        <a:t>:</a:t>
                      </a:r>
                      <a:r>
                        <a:rPr lang="en-US" baseline="0" dirty="0" smtClean="0"/>
                        <a:t> CI, CD, </a:t>
                      </a:r>
                      <a:r>
                        <a:rPr lang="en-US" baseline="0" dirty="0" err="1" smtClean="0"/>
                        <a:t>autoscaling</a:t>
                      </a:r>
                      <a:r>
                        <a:rPr lang="en-US" baseline="0" dirty="0" smtClean="0"/>
                        <a:t>, hybrid clouds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Highly efficient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r>
                        <a:rPr lang="en-US" baseline="0" dirty="0" smtClean="0"/>
                        <a:t> opening or modification, quick to move between waypoints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Lightweight,</a:t>
                      </a:r>
                      <a:r>
                        <a:rPr lang="en-US" baseline="0" dirty="0" smtClean="0"/>
                        <a:t> virtually no </a:t>
                      </a:r>
                      <a:r>
                        <a:rPr lang="en-US" baseline="0" dirty="0" err="1" smtClean="0"/>
                        <a:t>perf</a:t>
                      </a:r>
                      <a:r>
                        <a:rPr lang="en-US" baseline="0" dirty="0" smtClean="0"/>
                        <a:t> or start-up penalty, quick to move and manipulate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Separation of duties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Shipper worries about inside</a:t>
                      </a:r>
                      <a:r>
                        <a:rPr lang="en-US" baseline="0" dirty="0" smtClean="0"/>
                        <a:t> of box, carrier worries about outside of box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Developer worries about code. Ops worries about infrastructure.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947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Developers Care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22559"/>
            <a:ext cx="11103591" cy="4908995"/>
          </a:xfrm>
        </p:spPr>
        <p:txBody>
          <a:bodyPr>
            <a:normAutofit/>
          </a:bodyPr>
          <a:lstStyle/>
          <a:p>
            <a:pPr marL="341313" indent="-341313">
              <a:tabLst>
                <a:tab pos="627063" algn="l"/>
              </a:tabLst>
            </a:pPr>
            <a:r>
              <a:rPr lang="en-US" dirty="0" smtClean="0"/>
              <a:t>Build once…run anywhere</a:t>
            </a:r>
          </a:p>
          <a:p>
            <a:pPr marL="798513" lvl="1" indent="-341313">
              <a:tabLst>
                <a:tab pos="627063" algn="l"/>
              </a:tabLst>
            </a:pPr>
            <a:r>
              <a:rPr lang="en-US" sz="2000" dirty="0" smtClean="0"/>
              <a:t>A </a:t>
            </a:r>
            <a:r>
              <a:rPr lang="en-US" sz="2000" dirty="0"/>
              <a:t>clean, </a:t>
            </a:r>
            <a:r>
              <a:rPr lang="en-US" sz="2000" dirty="0" smtClean="0"/>
              <a:t>safe, hygienic </a:t>
            </a:r>
            <a:r>
              <a:rPr lang="en-US" sz="2000" dirty="0"/>
              <a:t>and portable runtime environment for your </a:t>
            </a:r>
            <a:r>
              <a:rPr lang="en-US" sz="2000" dirty="0" smtClean="0"/>
              <a:t>app.</a:t>
            </a:r>
          </a:p>
          <a:p>
            <a:pPr marL="798513" lvl="1" indent="-341313">
              <a:tabLst>
                <a:tab pos="627063" algn="l"/>
              </a:tabLst>
            </a:pPr>
            <a:r>
              <a:rPr lang="en-US" sz="2000" dirty="0" smtClean="0"/>
              <a:t>No worries about missing dependencies, packages and other pain points during subsequent deployments.</a:t>
            </a:r>
          </a:p>
          <a:p>
            <a:pPr marL="798513" lvl="1" indent="-341313">
              <a:tabLst>
                <a:tab pos="627063" algn="l"/>
              </a:tabLst>
            </a:pPr>
            <a:r>
              <a:rPr lang="en-US" sz="2000" dirty="0" smtClean="0"/>
              <a:t>Run each </a:t>
            </a:r>
            <a:r>
              <a:rPr lang="en-US" sz="2000" dirty="0"/>
              <a:t>app </a:t>
            </a:r>
            <a:r>
              <a:rPr lang="en-US" sz="2000" dirty="0" smtClean="0"/>
              <a:t>in </a:t>
            </a:r>
            <a:r>
              <a:rPr lang="en-US" sz="2000" dirty="0"/>
              <a:t>its own isolated </a:t>
            </a:r>
            <a:r>
              <a:rPr lang="en-US" sz="2000" dirty="0" smtClean="0"/>
              <a:t>container,  </a:t>
            </a:r>
            <a:r>
              <a:rPr lang="en-US" sz="2000" dirty="0"/>
              <a:t>so you can </a:t>
            </a:r>
            <a:r>
              <a:rPr lang="en-US" sz="2000" dirty="0" smtClean="0"/>
              <a:t>run </a:t>
            </a:r>
            <a:r>
              <a:rPr lang="en-US" sz="2000" dirty="0"/>
              <a:t>various versions of libraries and other dependencies for each app without </a:t>
            </a:r>
            <a:r>
              <a:rPr lang="en-US" sz="2000" dirty="0" smtClean="0"/>
              <a:t>worrying</a:t>
            </a:r>
          </a:p>
          <a:p>
            <a:pPr marL="798513" lvl="1" indent="-341313">
              <a:tabLst>
                <a:tab pos="627063" algn="l"/>
              </a:tabLst>
            </a:pPr>
            <a:r>
              <a:rPr lang="en-US" sz="2000" dirty="0"/>
              <a:t>A</a:t>
            </a:r>
            <a:r>
              <a:rPr lang="en-US" sz="2000" dirty="0" smtClean="0"/>
              <a:t>utomate testing, integration, packaging…anything you can script </a:t>
            </a:r>
            <a:endParaRPr lang="en-US" sz="2000" dirty="0"/>
          </a:p>
          <a:p>
            <a:pPr marL="798513" lvl="1" indent="-341313">
              <a:tabLst>
                <a:tab pos="627063" algn="l"/>
              </a:tabLst>
            </a:pPr>
            <a:r>
              <a:rPr lang="en-US" sz="2000" dirty="0" smtClean="0"/>
              <a:t>Reduce/eliminate </a:t>
            </a:r>
            <a:r>
              <a:rPr lang="en-US" sz="2000" dirty="0"/>
              <a:t>concerns about compatibility on different platforms, either your own or your customers. </a:t>
            </a:r>
          </a:p>
          <a:p>
            <a:pPr marL="798513" lvl="1" indent="-341313">
              <a:tabLst>
                <a:tab pos="627063" algn="l"/>
              </a:tabLst>
            </a:pPr>
            <a:r>
              <a:rPr lang="en-US" sz="2000" dirty="0" smtClean="0"/>
              <a:t>Cheap, zero-penalty containers to deploy services? A VM without the overhead of a VM? Instant replay and reset of image snapshots? That’s the power of Docker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54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23332" y="1182516"/>
            <a:ext cx="7096836" cy="6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The challenge</a:t>
            </a:r>
          </a:p>
          <a:p>
            <a:r>
              <a:rPr lang="en-US" dirty="0" smtClean="0"/>
              <a:t>The solution</a:t>
            </a:r>
          </a:p>
          <a:p>
            <a:r>
              <a:rPr lang="en-US" dirty="0" smtClean="0"/>
              <a:t>Why </a:t>
            </a:r>
            <a:r>
              <a:rPr lang="en-US" dirty="0" err="1" smtClean="0"/>
              <a:t>Docker</a:t>
            </a:r>
            <a:r>
              <a:rPr lang="en-US" dirty="0" smtClean="0"/>
              <a:t> and Containers Matter?</a:t>
            </a:r>
          </a:p>
          <a:p>
            <a:r>
              <a:rPr lang="en-US" dirty="0" smtClean="0"/>
              <a:t>How They Work?</a:t>
            </a:r>
          </a:p>
          <a:p>
            <a:r>
              <a:rPr lang="en-US" dirty="0" smtClean="0"/>
              <a:t>Alternative/Complementary Approaches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320119"/>
            <a:ext cx="6122158" cy="477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4249" y="1244600"/>
            <a:ext cx="783502" cy="446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6942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</a:t>
            </a:r>
            <a:r>
              <a:rPr lang="en-US" dirty="0" err="1" smtClean="0"/>
              <a:t>Devops</a:t>
            </a:r>
            <a:r>
              <a:rPr lang="en-US" dirty="0" smtClean="0"/>
              <a:t> Cares?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22559"/>
            <a:ext cx="11103591" cy="4908995"/>
          </a:xfrm>
        </p:spPr>
        <p:txBody>
          <a:bodyPr>
            <a:normAutofit/>
          </a:bodyPr>
          <a:lstStyle/>
          <a:p>
            <a:r>
              <a:rPr lang="en-US" dirty="0" smtClean="0"/>
              <a:t>Configure once…run anything</a:t>
            </a:r>
          </a:p>
          <a:p>
            <a:pPr lvl="1"/>
            <a:r>
              <a:rPr lang="en-US" sz="2000" dirty="0" smtClean="0"/>
              <a:t>Make </a:t>
            </a:r>
            <a:r>
              <a:rPr lang="en-US" sz="2000" dirty="0"/>
              <a:t>the entire lifecycle more efficient, consistent, and </a:t>
            </a:r>
            <a:r>
              <a:rPr lang="en-US" sz="2000" dirty="0" smtClean="0"/>
              <a:t>repeatable</a:t>
            </a:r>
          </a:p>
          <a:p>
            <a:pPr lvl="1"/>
            <a:r>
              <a:rPr lang="en-US" sz="2000" dirty="0" smtClean="0"/>
              <a:t>Increase </a:t>
            </a:r>
            <a:r>
              <a:rPr lang="en-US" sz="2000" dirty="0"/>
              <a:t>the quality of code produced by developers. </a:t>
            </a:r>
          </a:p>
          <a:p>
            <a:pPr lvl="1"/>
            <a:r>
              <a:rPr lang="en-US" sz="2000" dirty="0" smtClean="0"/>
              <a:t>Eliminate </a:t>
            </a:r>
            <a:r>
              <a:rPr lang="en-US" sz="2000" dirty="0"/>
              <a:t>inconsistencies between development, test, production, and customer environments</a:t>
            </a:r>
          </a:p>
          <a:p>
            <a:pPr lvl="1"/>
            <a:r>
              <a:rPr lang="en-US" sz="2000" dirty="0" smtClean="0"/>
              <a:t>Support </a:t>
            </a:r>
            <a:r>
              <a:rPr lang="en-US" sz="2000" dirty="0"/>
              <a:t>segregation of duties</a:t>
            </a:r>
          </a:p>
          <a:p>
            <a:pPr lvl="1"/>
            <a:r>
              <a:rPr lang="en-US" sz="2000" dirty="0"/>
              <a:t>S</a:t>
            </a:r>
            <a:r>
              <a:rPr lang="en-US" sz="2000" dirty="0" smtClean="0"/>
              <a:t>ignificantly </a:t>
            </a:r>
            <a:r>
              <a:rPr lang="en-US" sz="2000" dirty="0"/>
              <a:t>improves the speed and reliability of continuous deployment and continuous integration systems</a:t>
            </a:r>
          </a:p>
          <a:p>
            <a:pPr lvl="1"/>
            <a:r>
              <a:rPr lang="en-US" sz="2000" dirty="0"/>
              <a:t>Because the containers are so lightweight, </a:t>
            </a:r>
            <a:r>
              <a:rPr lang="en-US" sz="2000" dirty="0" smtClean="0"/>
              <a:t>address </a:t>
            </a:r>
            <a:r>
              <a:rPr lang="en-US" sz="2000" dirty="0"/>
              <a:t>significant performance, costs, deployment, and </a:t>
            </a:r>
            <a:r>
              <a:rPr lang="en-US" sz="2000" dirty="0" smtClean="0"/>
              <a:t>portability </a:t>
            </a:r>
            <a:r>
              <a:rPr lang="en-US" sz="2000" dirty="0"/>
              <a:t>issues normally associated with VMs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21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3332" y="2716041"/>
            <a:ext cx="7096836" cy="6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challenge</a:t>
            </a:r>
          </a:p>
          <a:p>
            <a:r>
              <a:rPr lang="en-US" dirty="0" smtClean="0"/>
              <a:t>The solution</a:t>
            </a:r>
          </a:p>
          <a:p>
            <a:r>
              <a:rPr lang="en-US" dirty="0" smtClean="0"/>
              <a:t>Why </a:t>
            </a:r>
            <a:r>
              <a:rPr lang="en-US" dirty="0" err="1" smtClean="0"/>
              <a:t>Docker</a:t>
            </a:r>
            <a:r>
              <a:rPr lang="en-US" dirty="0" smtClean="0"/>
              <a:t> and Containers Matter?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How They Work</a:t>
            </a:r>
          </a:p>
          <a:p>
            <a:r>
              <a:rPr lang="en-US" dirty="0" smtClean="0"/>
              <a:t>Alternative/Complementary Approaches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320119"/>
            <a:ext cx="6122158" cy="477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4249" y="2778125"/>
            <a:ext cx="783502" cy="446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3744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Container basics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200" y="1252330"/>
            <a:ext cx="83058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Cabin" panose="020B0803050202020004" pitchFamily="34" charset="0"/>
              </a:rPr>
              <a:t>Virtualization (Hypervisors)</a:t>
            </a:r>
            <a:endParaRPr lang="en-US" sz="2800" dirty="0">
              <a:latin typeface="Cabin" panose="020B0803050202020004" pitchFamily="34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dirty="0" smtClean="0">
              <a:latin typeface="Cabin" panose="020B0803050202020004" pitchFamily="34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Cabin" panose="020B0803050202020004" pitchFamily="34" charset="0"/>
              </a:rPr>
              <a:t>Linux features: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i="1" dirty="0" err="1">
                <a:latin typeface="Cabin" panose="020B0803050202020004" pitchFamily="34" charset="0"/>
              </a:rPr>
              <a:t>c</a:t>
            </a:r>
            <a:r>
              <a:rPr lang="en-US" sz="2800" i="1" dirty="0" err="1" smtClean="0">
                <a:latin typeface="Cabin" panose="020B0803050202020004" pitchFamily="34" charset="0"/>
              </a:rPr>
              <a:t>hroot</a:t>
            </a:r>
            <a:endParaRPr lang="en-US" sz="2800" i="1" dirty="0" smtClean="0">
              <a:latin typeface="Cabin" panose="020B0803050202020004" pitchFamily="34" charset="0"/>
            </a:endParaRPr>
          </a:p>
          <a:p>
            <a:pPr marL="914400" lvl="1" indent="-457200">
              <a:buFont typeface="Arial" charset="0"/>
              <a:buChar char="•"/>
            </a:pPr>
            <a:r>
              <a:rPr lang="en-US" sz="2800" i="1" dirty="0">
                <a:latin typeface="Cabin" panose="020B0803050202020004" pitchFamily="34" charset="0"/>
              </a:rPr>
              <a:t>n</a:t>
            </a:r>
            <a:r>
              <a:rPr lang="en-US" sz="2800" i="1" dirty="0" smtClean="0">
                <a:latin typeface="Cabin" panose="020B0803050202020004" pitchFamily="34" charset="0"/>
              </a:rPr>
              <a:t>amespaces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i="1" dirty="0" err="1" smtClean="0">
                <a:latin typeface="Cabin" panose="020B0803050202020004" pitchFamily="34" charset="0"/>
              </a:rPr>
              <a:t>cgroups</a:t>
            </a:r>
            <a:endParaRPr lang="en-US" sz="2800" i="1" dirty="0" smtClean="0">
              <a:latin typeface="Cabin" panose="020B0803050202020004" pitchFamily="34" charset="0"/>
            </a:endParaRPr>
          </a:p>
          <a:p>
            <a:pPr marL="914400" lvl="1" indent="-457200">
              <a:buFont typeface="Arial" charset="0"/>
              <a:buChar char="•"/>
            </a:pPr>
            <a:r>
              <a:rPr lang="en-US" sz="2800" i="1" dirty="0" err="1" smtClean="0">
                <a:latin typeface="Cabin" panose="020B0803050202020004" pitchFamily="34" charset="0"/>
              </a:rPr>
              <a:t>AuFS</a:t>
            </a:r>
            <a:endParaRPr lang="en-US" sz="2800" i="1" dirty="0">
              <a:latin typeface="Cabin" panose="020B0803050202020004" pitchFamily="34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dirty="0" smtClean="0">
              <a:latin typeface="Cabin" panose="020B0803050202020004" pitchFamily="34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Cabin" panose="020B0803050202020004" pitchFamily="34" charset="0"/>
              </a:rPr>
              <a:t>Containers</a:t>
            </a:r>
          </a:p>
          <a:p>
            <a:pPr marL="914400" lvl="1" indent="-457200">
              <a:buFont typeface="Arial" charset="0"/>
              <a:buChar char="•"/>
            </a:pPr>
            <a:r>
              <a:rPr lang="bg-BG" sz="2800" dirty="0" smtClean="0">
                <a:latin typeface="Cabin" panose="020B0803050202020004" pitchFamily="34" charset="0"/>
              </a:rPr>
              <a:t>LXC</a:t>
            </a:r>
            <a:r>
              <a:rPr lang="en-US" sz="2800" dirty="0" smtClean="0">
                <a:latin typeface="Cabin" panose="020B0803050202020004" pitchFamily="34" charset="0"/>
              </a:rPr>
              <a:t> &amp; </a:t>
            </a:r>
            <a:r>
              <a:rPr lang="en-US" sz="2800" dirty="0" err="1" smtClean="0">
                <a:latin typeface="Cabin" panose="020B0803050202020004" pitchFamily="34" charset="0"/>
              </a:rPr>
              <a:t>Docker</a:t>
            </a:r>
            <a:endParaRPr lang="en-US" sz="2800" dirty="0">
              <a:latin typeface="Cabin" panose="020B0803050202020004" pitchFamily="34" charset="0"/>
            </a:endParaRP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>
                <a:latin typeface="Cabin" panose="020B0803050202020004" pitchFamily="34" charset="0"/>
              </a:rPr>
              <a:t>Virtualization spectrum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>
                <a:latin typeface="Cabin" panose="020B0803050202020004" pitchFamily="34" charset="0"/>
              </a:rPr>
              <a:t>Virtualization comparison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496" y="139214"/>
            <a:ext cx="3200400" cy="3644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5185" y="2057399"/>
            <a:ext cx="3076829" cy="30016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883" y="3815035"/>
            <a:ext cx="2848234" cy="270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4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Container basics (Virtualization &amp; Hypervisors)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200" y="1480930"/>
            <a:ext cx="8305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Cabin" panose="020B0803050202020004" pitchFamily="34" charset="0"/>
              </a:rPr>
              <a:t>Transforms </a:t>
            </a:r>
            <a:r>
              <a:rPr lang="en-US" sz="2800" dirty="0">
                <a:latin typeface="Cabin" panose="020B0803050202020004" pitchFamily="34" charset="0"/>
              </a:rPr>
              <a:t>hardware to </a:t>
            </a:r>
            <a:r>
              <a:rPr lang="en-US" sz="2800" dirty="0" smtClean="0">
                <a:latin typeface="Cabin" panose="020B0803050202020004" pitchFamily="34" charset="0"/>
              </a:rPr>
              <a:t>software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 smtClean="0">
              <a:latin typeface="Cabin" panose="020B0803050202020004" pitchFamily="34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Cabin" panose="020B0803050202020004" pitchFamily="34" charset="0"/>
              </a:rPr>
              <a:t>Run </a:t>
            </a:r>
            <a:r>
              <a:rPr lang="en-US" sz="2800" dirty="0">
                <a:latin typeface="Cabin" panose="020B0803050202020004" pitchFamily="34" charset="0"/>
              </a:rPr>
              <a:t>multiple operating systems as </a:t>
            </a:r>
            <a:r>
              <a:rPr lang="en-US" sz="2800" dirty="0" smtClean="0">
                <a:latin typeface="Cabin" panose="020B0803050202020004" pitchFamily="34" charset="0"/>
              </a:rPr>
              <a:t>virtual machines</a:t>
            </a:r>
            <a:endParaRPr lang="en-US" sz="2800" dirty="0">
              <a:latin typeface="Cabin" panose="020B08030502020200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05" y="3109144"/>
            <a:ext cx="5486400" cy="30607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646504" y="3300666"/>
            <a:ext cx="454549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latin typeface="Cabin" panose="020B0803050202020004" pitchFamily="34" charset="0"/>
              </a:rPr>
              <a:t>Problems:</a:t>
            </a:r>
          </a:p>
          <a:p>
            <a:pPr marL="914400" lvl="1" indent="-457200">
              <a:buFont typeface="Arial" charset="0"/>
              <a:buChar char="•"/>
            </a:pPr>
            <a:endParaRPr lang="en-US" sz="3200" dirty="0" smtClean="0">
              <a:latin typeface="Cabin" panose="020B0803050202020004" pitchFamily="34" charset="0"/>
            </a:endParaRPr>
          </a:p>
          <a:p>
            <a:pPr marL="914400" lvl="1" indent="-457200">
              <a:buFont typeface="Arial" charset="0"/>
              <a:buChar char="•"/>
            </a:pPr>
            <a:r>
              <a:rPr lang="en-US" sz="3200" dirty="0" smtClean="0">
                <a:latin typeface="Cabin" panose="020B0803050202020004" pitchFamily="34" charset="0"/>
              </a:rPr>
              <a:t>Heavy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Cabin" panose="020B0803050202020004" pitchFamily="34" charset="0"/>
            </a:endParaRPr>
          </a:p>
          <a:p>
            <a:pPr marL="914400" lvl="1" indent="-457200">
              <a:buFont typeface="Arial" charset="0"/>
              <a:buChar char="•"/>
            </a:pPr>
            <a:r>
              <a:rPr lang="en-US" sz="3200" dirty="0" smtClean="0">
                <a:latin typeface="Cabin" panose="020B0803050202020004" pitchFamily="34" charset="0"/>
              </a:rPr>
              <a:t>Slow</a:t>
            </a:r>
            <a:endParaRPr lang="en-US" sz="3200" dirty="0">
              <a:latin typeface="Cabin" panose="020B0803050202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97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39214"/>
            <a:ext cx="11353801" cy="6676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Container basics (</a:t>
            </a:r>
            <a:r>
              <a:rPr lang="en-US" dirty="0" err="1" smtClean="0"/>
              <a:t>chroot</a:t>
            </a:r>
            <a:r>
              <a:rPr lang="en-US" dirty="0" smtClean="0"/>
              <a:t>, namespaces, </a:t>
            </a:r>
            <a:r>
              <a:rPr lang="en-US" dirty="0" err="1" smtClean="0"/>
              <a:t>cgroups</a:t>
            </a:r>
            <a:r>
              <a:rPr lang="en-US" dirty="0" smtClean="0"/>
              <a:t>, </a:t>
            </a:r>
            <a:r>
              <a:rPr lang="en-US" dirty="0" err="1" smtClean="0"/>
              <a:t>AuFS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7078" y="1252330"/>
            <a:ext cx="1171492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i="1" dirty="0" err="1" smtClean="0">
                <a:latin typeface="Cabin" panose="020B0803050202020004" pitchFamily="34" charset="0"/>
              </a:rPr>
              <a:t>chroot</a:t>
            </a:r>
            <a:r>
              <a:rPr lang="en-US" sz="2800" dirty="0" smtClean="0">
                <a:latin typeface="Cabin" panose="020B0803050202020004" pitchFamily="34" charset="0"/>
              </a:rPr>
              <a:t> (jail</a:t>
            </a:r>
            <a:r>
              <a:rPr lang="en-US" sz="2800" dirty="0">
                <a:latin typeface="Cabin" panose="020B0803050202020004" pitchFamily="34" charset="0"/>
              </a:rPr>
              <a:t>): </a:t>
            </a:r>
            <a:endParaRPr lang="en-US" sz="2800" dirty="0" smtClean="0">
              <a:latin typeface="Cabin" panose="020B0803050202020004" pitchFamily="34" charset="0"/>
            </a:endParaRPr>
          </a:p>
          <a:p>
            <a:pPr marL="914400" lvl="1" indent="-457200">
              <a:buFont typeface="Arial" charset="0"/>
              <a:buChar char="•"/>
            </a:pPr>
            <a:r>
              <a:rPr lang="en-US" sz="2000" dirty="0" smtClean="0">
                <a:latin typeface="Cabin" panose="020B0803050202020004" pitchFamily="34" charset="0"/>
              </a:rPr>
              <a:t>An operation that </a:t>
            </a:r>
            <a:r>
              <a:rPr lang="en-US" sz="2000" dirty="0">
                <a:latin typeface="Cabin" panose="020B0803050202020004" pitchFamily="34" charset="0"/>
              </a:rPr>
              <a:t>changes the apparent root directory for </a:t>
            </a:r>
            <a:r>
              <a:rPr lang="en-US" sz="2000" dirty="0" smtClean="0">
                <a:latin typeface="Cabin" panose="020B0803050202020004" pitchFamily="34" charset="0"/>
              </a:rPr>
              <a:t>the current </a:t>
            </a:r>
            <a:r>
              <a:rPr lang="en-US" sz="2000" dirty="0">
                <a:latin typeface="Cabin" panose="020B0803050202020004" pitchFamily="34" charset="0"/>
              </a:rPr>
              <a:t>running process and its children.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 smtClean="0">
              <a:latin typeface="Cabin" panose="020B0803050202020004" pitchFamily="34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i="1" dirty="0">
                <a:latin typeface="Cabin" panose="020B0803050202020004" pitchFamily="34" charset="0"/>
              </a:rPr>
              <a:t>namespaces</a:t>
            </a:r>
            <a:r>
              <a:rPr lang="en-US" sz="2800" dirty="0">
                <a:latin typeface="Cabin" panose="020B0803050202020004" pitchFamily="34" charset="0"/>
              </a:rPr>
              <a:t> (what you have): </a:t>
            </a:r>
            <a:endParaRPr lang="en-US" sz="2800" dirty="0" smtClean="0">
              <a:latin typeface="Cabin" panose="020B0803050202020004" pitchFamily="34" charset="0"/>
            </a:endParaRPr>
          </a:p>
          <a:p>
            <a:pPr marL="914400" lvl="1" indent="-457200">
              <a:buFont typeface="Arial" charset="0"/>
              <a:buChar char="•"/>
            </a:pPr>
            <a:r>
              <a:rPr lang="en-US" sz="2000" dirty="0" smtClean="0">
                <a:latin typeface="Cabin" panose="020B0803050202020004" pitchFamily="34" charset="0"/>
              </a:rPr>
              <a:t>Is </a:t>
            </a:r>
            <a:r>
              <a:rPr lang="en-US" sz="2000" dirty="0">
                <a:latin typeface="Cabin" panose="020B0803050202020004" pitchFamily="34" charset="0"/>
              </a:rPr>
              <a:t>lightweight process </a:t>
            </a:r>
            <a:r>
              <a:rPr lang="en-US" sz="2000" dirty="0" smtClean="0">
                <a:latin typeface="Cabin" panose="020B0803050202020004" pitchFamily="34" charset="0"/>
              </a:rPr>
              <a:t>virtualization that isolates each </a:t>
            </a:r>
            <a:r>
              <a:rPr lang="en-US" sz="2000" dirty="0">
                <a:latin typeface="Cabin" panose="020B0803050202020004" pitchFamily="34" charset="0"/>
              </a:rPr>
              <a:t>process to have </a:t>
            </a:r>
            <a:r>
              <a:rPr lang="en-US" sz="2000" dirty="0" smtClean="0">
                <a:latin typeface="Cabin" panose="020B0803050202020004" pitchFamily="34" charset="0"/>
              </a:rPr>
              <a:t>different views </a:t>
            </a:r>
            <a:r>
              <a:rPr lang="en-US" sz="2000" dirty="0">
                <a:latin typeface="Cabin" panose="020B0803050202020004" pitchFamily="34" charset="0"/>
              </a:rPr>
              <a:t>of the system than other </a:t>
            </a:r>
            <a:r>
              <a:rPr lang="en-US" sz="2000" dirty="0" smtClean="0">
                <a:latin typeface="Cabin" panose="020B0803050202020004" pitchFamily="34" charset="0"/>
              </a:rPr>
              <a:t>processes</a:t>
            </a:r>
            <a:endParaRPr lang="en-US" sz="2000" dirty="0">
              <a:latin typeface="Cabin" panose="020B0803050202020004" pitchFamily="34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dirty="0" smtClean="0">
              <a:latin typeface="Cabin" panose="020B0803050202020004" pitchFamily="34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i="1" dirty="0" err="1" smtClean="0">
                <a:latin typeface="Cabin" panose="020B0803050202020004" pitchFamily="34" charset="0"/>
              </a:rPr>
              <a:t>cgroups</a:t>
            </a:r>
            <a:r>
              <a:rPr lang="en-US" sz="2800" dirty="0">
                <a:latin typeface="Cabin" panose="020B0803050202020004" pitchFamily="34" charset="0"/>
              </a:rPr>
              <a:t> (what you can </a:t>
            </a:r>
            <a:r>
              <a:rPr lang="en-US" sz="2800" dirty="0" smtClean="0">
                <a:latin typeface="Cabin" panose="020B0803050202020004" pitchFamily="34" charset="0"/>
              </a:rPr>
              <a:t>do):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 smtClean="0">
                <a:latin typeface="Cabin" panose="020B0803050202020004" pitchFamily="34" charset="0"/>
              </a:rPr>
              <a:t>Limits</a:t>
            </a:r>
            <a:r>
              <a:rPr lang="en-US" sz="2000" dirty="0">
                <a:latin typeface="Cabin" panose="020B0803050202020004" pitchFamily="34" charset="0"/>
              </a:rPr>
              <a:t>, </a:t>
            </a:r>
            <a:r>
              <a:rPr lang="en-US" sz="2000" dirty="0" smtClean="0">
                <a:latin typeface="Cabin" panose="020B0803050202020004" pitchFamily="34" charset="0"/>
              </a:rPr>
              <a:t>accounts for</a:t>
            </a:r>
            <a:r>
              <a:rPr lang="en-US" sz="2000" dirty="0">
                <a:latin typeface="Cabin" panose="020B0803050202020004" pitchFamily="34" charset="0"/>
              </a:rPr>
              <a:t>, and isolates the resource usage (CPU, </a:t>
            </a:r>
            <a:r>
              <a:rPr lang="en-US" sz="2000" dirty="0" smtClean="0">
                <a:latin typeface="Cabin" panose="020B0803050202020004" pitchFamily="34" charset="0"/>
              </a:rPr>
              <a:t>memory, disk </a:t>
            </a:r>
            <a:r>
              <a:rPr lang="en-US" sz="2000" dirty="0">
                <a:latin typeface="Cabin" panose="020B0803050202020004" pitchFamily="34" charset="0"/>
              </a:rPr>
              <a:t>I/O, network, etc.) of a collection of processes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 smtClean="0">
              <a:latin typeface="Cabin" panose="020B0803050202020004" pitchFamily="34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i="1" dirty="0" err="1" smtClean="0">
                <a:latin typeface="Cabin" panose="020B0803050202020004" pitchFamily="34" charset="0"/>
              </a:rPr>
              <a:t>AuFS</a:t>
            </a:r>
            <a:r>
              <a:rPr lang="en-US" sz="2800" dirty="0" smtClean="0">
                <a:latin typeface="Cabin" panose="020B0803050202020004" pitchFamily="34" charset="0"/>
              </a:rPr>
              <a:t> (</a:t>
            </a:r>
            <a:r>
              <a:rPr lang="en-US" sz="2800" dirty="0">
                <a:latin typeface="Cabin" panose="020B0803050202020004" pitchFamily="34" charset="0"/>
              </a:rPr>
              <a:t>Advanced multi layered Unification </a:t>
            </a:r>
            <a:r>
              <a:rPr lang="en-US" sz="2800" dirty="0" err="1">
                <a:latin typeface="Cabin" panose="020B0803050202020004" pitchFamily="34" charset="0"/>
              </a:rPr>
              <a:t>FileSystem</a:t>
            </a:r>
            <a:r>
              <a:rPr lang="en-US" sz="2800" dirty="0" smtClean="0">
                <a:latin typeface="Cabin" panose="020B0803050202020004" pitchFamily="34" charset="0"/>
              </a:rPr>
              <a:t>): </a:t>
            </a:r>
            <a:endParaRPr lang="en-US" sz="2800" dirty="0">
              <a:latin typeface="Cabin" panose="020B0803050202020004" pitchFamily="34" charset="0"/>
            </a:endParaRPr>
          </a:p>
          <a:p>
            <a:pPr marL="914400" lvl="1" indent="-457200">
              <a:buFont typeface="Arial" charset="0"/>
              <a:buChar char="•"/>
            </a:pPr>
            <a:r>
              <a:rPr lang="en-US" sz="2000" dirty="0" smtClean="0">
                <a:latin typeface="Cabin" panose="020B0803050202020004" pitchFamily="34" charset="0"/>
              </a:rPr>
              <a:t>Implements </a:t>
            </a:r>
            <a:r>
              <a:rPr lang="en-US" sz="2000" dirty="0">
                <a:latin typeface="Cabin" panose="020B0803050202020004" pitchFamily="34" charset="0"/>
              </a:rPr>
              <a:t>a union mount for Linux file </a:t>
            </a:r>
            <a:r>
              <a:rPr lang="en-US" sz="2000" dirty="0" smtClean="0">
                <a:latin typeface="Cabin" panose="020B0803050202020004" pitchFamily="34" charset="0"/>
              </a:rPr>
              <a:t>systems (Copy-on-write)</a:t>
            </a:r>
            <a:endParaRPr lang="bg-BG" sz="2000" dirty="0">
              <a:latin typeface="Cabin" panose="020B0803050202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31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Container basics (LXC)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200" y="1182756"/>
            <a:ext cx="11178209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latin typeface="Cabin" panose="020B0803050202020004" pitchFamily="34" charset="0"/>
              </a:rPr>
              <a:t>LinuX</a:t>
            </a:r>
            <a:r>
              <a:rPr lang="en-US" sz="3600" dirty="0">
                <a:latin typeface="Cabin" panose="020B0803050202020004" pitchFamily="34" charset="0"/>
              </a:rPr>
              <a:t> </a:t>
            </a:r>
            <a:r>
              <a:rPr lang="en-US" sz="3600" dirty="0" smtClean="0">
                <a:latin typeface="Cabin" panose="020B0803050202020004" pitchFamily="34" charset="0"/>
              </a:rPr>
              <a:t>Container (LXC) is </a:t>
            </a:r>
            <a:r>
              <a:rPr lang="en-US" sz="3600" i="1" dirty="0" smtClean="0">
                <a:latin typeface="Cabin" panose="020B0803050202020004" pitchFamily="34" charset="0"/>
              </a:rPr>
              <a:t>namespaces</a:t>
            </a:r>
            <a:r>
              <a:rPr lang="en-US" sz="3600" dirty="0" smtClean="0">
                <a:latin typeface="Cabin" panose="020B0803050202020004" pitchFamily="34" charset="0"/>
              </a:rPr>
              <a:t> </a:t>
            </a:r>
            <a:r>
              <a:rPr lang="en-US" sz="3600" dirty="0">
                <a:latin typeface="Cabin" panose="020B0803050202020004" pitchFamily="34" charset="0"/>
              </a:rPr>
              <a:t>+ </a:t>
            </a:r>
            <a:r>
              <a:rPr lang="en-US" sz="3600" i="1" dirty="0" err="1" smtClean="0">
                <a:latin typeface="Cabin" panose="020B0803050202020004" pitchFamily="34" charset="0"/>
              </a:rPr>
              <a:t>cgroups</a:t>
            </a:r>
            <a:endParaRPr lang="en-US" sz="3600" i="1" dirty="0" smtClean="0">
              <a:latin typeface="Cabin" panose="020B0803050202020004" pitchFamily="34" charset="0"/>
            </a:endParaRPr>
          </a:p>
          <a:p>
            <a:pPr lvl="1"/>
            <a:r>
              <a:rPr lang="en-US" sz="3200" i="1" dirty="0" smtClean="0">
                <a:latin typeface="Cabin" panose="020B0803050202020004" pitchFamily="34" charset="0"/>
              </a:rPr>
              <a:t>i.e. </a:t>
            </a:r>
            <a:r>
              <a:rPr lang="en-US" sz="3200" i="1" dirty="0" err="1" smtClean="0">
                <a:latin typeface="Cabin" panose="020B0803050202020004" pitchFamily="34" charset="0"/>
              </a:rPr>
              <a:t>chroot</a:t>
            </a:r>
            <a:r>
              <a:rPr lang="en-US" sz="3200" i="1" dirty="0" smtClean="0">
                <a:latin typeface="Cabin" panose="020B0803050202020004" pitchFamily="34" charset="0"/>
              </a:rPr>
              <a:t> on steroids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2697462"/>
            <a:ext cx="9380838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Processes </a:t>
            </a:r>
            <a:r>
              <a:rPr lang="en-US" sz="3200" dirty="0"/>
              <a:t>are </a:t>
            </a:r>
            <a:r>
              <a:rPr lang="en-US" sz="3200" dirty="0" smtClean="0"/>
              <a:t>isolated, but </a:t>
            </a:r>
            <a:r>
              <a:rPr lang="en-US" sz="3200" dirty="0"/>
              <a:t>run straight on the </a:t>
            </a:r>
            <a:r>
              <a:rPr lang="en-US" sz="3200" dirty="0" smtClean="0"/>
              <a:t>host</a:t>
            </a:r>
          </a:p>
          <a:p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CPU performance = native </a:t>
            </a:r>
            <a:r>
              <a:rPr lang="en-US" sz="2800" dirty="0" smtClean="0"/>
              <a:t>performance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memory performance = a few % shaved off for </a:t>
            </a:r>
            <a:r>
              <a:rPr lang="en-US" sz="2800" dirty="0" smtClean="0"/>
              <a:t>accounting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network performance = small </a:t>
            </a:r>
            <a:r>
              <a:rPr lang="en-US" sz="2800" dirty="0" smtClean="0"/>
              <a:t>overhead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06076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034" y="1631092"/>
            <a:ext cx="7197261" cy="52269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Container basics (</a:t>
            </a:r>
            <a:r>
              <a:rPr lang="en-US" dirty="0" err="1" smtClean="0"/>
              <a:t>Docker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200" y="1182756"/>
            <a:ext cx="111782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/>
              <a:t>Docker</a:t>
            </a:r>
            <a:r>
              <a:rPr lang="en-US" sz="3600" dirty="0"/>
              <a:t> is </a:t>
            </a:r>
            <a:r>
              <a:rPr lang="en-US" sz="3600" i="1" dirty="0" smtClean="0"/>
              <a:t>LXC</a:t>
            </a:r>
            <a:r>
              <a:rPr lang="en-US" sz="3600" dirty="0" smtClean="0"/>
              <a:t> </a:t>
            </a:r>
            <a:r>
              <a:rPr lang="en-US" sz="3600" dirty="0"/>
              <a:t>+ </a:t>
            </a:r>
            <a:r>
              <a:rPr lang="en-US" sz="3600" i="1" dirty="0" smtClean="0"/>
              <a:t>a </a:t>
            </a:r>
            <a:r>
              <a:rPr lang="en-US" sz="3600" i="1" dirty="0" err="1" smtClean="0"/>
              <a:t>Filesystem</a:t>
            </a:r>
            <a:endParaRPr lang="en-US" sz="3600" i="1" dirty="0"/>
          </a:p>
        </p:txBody>
      </p:sp>
      <p:sp>
        <p:nvSpPr>
          <p:cNvPr id="8" name="Rectangle 7"/>
          <p:cNvSpPr/>
          <p:nvPr/>
        </p:nvSpPr>
        <p:spPr>
          <a:xfrm>
            <a:off x="838200" y="1829087"/>
            <a:ext cx="461113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 err="1" smtClean="0"/>
              <a:t>Unioning</a:t>
            </a:r>
            <a:r>
              <a:rPr lang="en-US" sz="2800" dirty="0" smtClean="0"/>
              <a:t> </a:t>
            </a:r>
            <a:r>
              <a:rPr lang="en-US" sz="2800" dirty="0" err="1" smtClean="0"/>
              <a:t>filesystems</a:t>
            </a:r>
            <a:r>
              <a:rPr lang="en-US" sz="2800" dirty="0" smtClean="0"/>
              <a:t>  (AUFS</a:t>
            </a:r>
            <a:r>
              <a:rPr lang="en-US" sz="2800" dirty="0"/>
              <a:t>, </a:t>
            </a:r>
            <a:r>
              <a:rPr lang="en-US" sz="2800" dirty="0" err="1"/>
              <a:t>overlayfs</a:t>
            </a:r>
            <a:r>
              <a:rPr lang="en-US" sz="2800" dirty="0"/>
              <a:t>)</a:t>
            </a:r>
          </a:p>
          <a:p>
            <a:pPr marL="342900" indent="-342900">
              <a:buFont typeface="Arial" charset="0"/>
              <a:buChar char="•"/>
            </a:pPr>
            <a:endParaRPr lang="en-US" sz="2800" dirty="0" smtClean="0"/>
          </a:p>
          <a:p>
            <a:pPr marL="342900" indent="-342900">
              <a:buFont typeface="Arial" charset="0"/>
              <a:buChar char="•"/>
            </a:pPr>
            <a:endParaRPr lang="en-US" sz="28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/>
              <a:t>Snapshotting </a:t>
            </a:r>
            <a:r>
              <a:rPr lang="en-US" sz="2800" dirty="0" err="1" smtClean="0"/>
              <a:t>filesystems</a:t>
            </a:r>
            <a:r>
              <a:rPr lang="en-US" sz="2800" dirty="0" smtClean="0"/>
              <a:t> (BTRFS</a:t>
            </a:r>
            <a:r>
              <a:rPr lang="en-US" sz="2800" dirty="0"/>
              <a:t>, ZFS)</a:t>
            </a:r>
          </a:p>
          <a:p>
            <a:pPr marL="342900" indent="-342900">
              <a:buFont typeface="Arial" charset="0"/>
              <a:buChar char="•"/>
            </a:pPr>
            <a:endParaRPr lang="en-US" sz="2800" dirty="0" smtClean="0"/>
          </a:p>
          <a:p>
            <a:pPr marL="342900" indent="-342900">
              <a:buFont typeface="Arial" charset="0"/>
              <a:buChar char="•"/>
            </a:pPr>
            <a:endParaRPr lang="en-US" sz="28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/>
              <a:t>Copy-on-write </a:t>
            </a:r>
            <a:r>
              <a:rPr lang="en-US" sz="2800" dirty="0"/>
              <a:t>block </a:t>
            </a:r>
            <a:r>
              <a:rPr lang="en-US" sz="2800" dirty="0" smtClean="0"/>
              <a:t>devices (thin </a:t>
            </a:r>
            <a:r>
              <a:rPr lang="en-US" sz="2800" dirty="0"/>
              <a:t>snapshots with </a:t>
            </a:r>
            <a:r>
              <a:rPr lang="en-US" sz="2800" dirty="0" smtClean="0"/>
              <a:t>LVM/device-mapper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4044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Container basics (Virtualization Spectrum)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1216715"/>
            <a:ext cx="91821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7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Container </a:t>
            </a:r>
            <a:r>
              <a:rPr lang="en-US"/>
              <a:t>basics (Virtualization Comparison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20" y="1436298"/>
            <a:ext cx="9512033" cy="519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94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718346" y="1261872"/>
            <a:ext cx="762400" cy="231626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</a:t>
            </a:r>
          </a:p>
          <a:p>
            <a:pPr algn="ctr"/>
            <a:r>
              <a:rPr lang="en-US" dirty="0" smtClean="0"/>
              <a:t>A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Container basics </a:t>
            </a:r>
            <a:r>
              <a:rPr lang="en-US" dirty="0" smtClean="0"/>
              <a:t>(VM Comparison</a:t>
            </a:r>
            <a:r>
              <a:rPr lang="en-US" dirty="0"/>
              <a:t>)</a:t>
            </a:r>
          </a:p>
        </p:txBody>
      </p:sp>
      <p:sp>
        <p:nvSpPr>
          <p:cNvPr id="25" name="Flowchart: Process 24"/>
          <p:cNvSpPr/>
          <p:nvPr/>
        </p:nvSpPr>
        <p:spPr>
          <a:xfrm>
            <a:off x="1718346" y="4602269"/>
            <a:ext cx="3129640" cy="418650"/>
          </a:xfrm>
          <a:prstGeom prst="flowChartProcess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Hypervisor (Type 2)</a:t>
            </a:r>
            <a:endParaRPr lang="en-US" dirty="0"/>
          </a:p>
        </p:txBody>
      </p:sp>
      <p:sp>
        <p:nvSpPr>
          <p:cNvPr id="26" name="Flowchart: Process 25"/>
          <p:cNvSpPr/>
          <p:nvPr/>
        </p:nvSpPr>
        <p:spPr>
          <a:xfrm>
            <a:off x="1718346" y="5024383"/>
            <a:ext cx="3129640" cy="418650"/>
          </a:xfrm>
          <a:prstGeom prst="flowChartProcess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Host OS</a:t>
            </a:r>
            <a:endParaRPr lang="en-US" dirty="0"/>
          </a:p>
        </p:txBody>
      </p:sp>
      <p:sp>
        <p:nvSpPr>
          <p:cNvPr id="53" name="Flowchart: Process 52"/>
          <p:cNvSpPr/>
          <p:nvPr/>
        </p:nvSpPr>
        <p:spPr>
          <a:xfrm>
            <a:off x="1718346" y="5460563"/>
            <a:ext cx="3129640" cy="418650"/>
          </a:xfrm>
          <a:prstGeom prst="flowChartProcess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1718346" y="2725777"/>
            <a:ext cx="754116" cy="185896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Guest</a:t>
            </a:r>
          </a:p>
          <a:p>
            <a:pPr algn="ctr"/>
            <a:r>
              <a:rPr lang="en-US" dirty="0" smtClean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1718346" y="2098964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Bins/</a:t>
            </a:r>
          </a:p>
          <a:p>
            <a:pPr algn="ctr"/>
            <a:r>
              <a:rPr lang="en-US" dirty="0" smtClean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718346" y="1261872"/>
            <a:ext cx="760887" cy="33369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2926263" y="1260139"/>
            <a:ext cx="762400" cy="2316269"/>
          </a:xfrm>
          <a:prstGeom prst="rect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</a:t>
            </a:r>
          </a:p>
          <a:p>
            <a:pPr algn="ctr"/>
            <a:r>
              <a:rPr lang="en-US" dirty="0" smtClean="0"/>
              <a:t>A’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933034" y="2710888"/>
            <a:ext cx="754116" cy="83483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Guest</a:t>
            </a:r>
          </a:p>
          <a:p>
            <a:pPr algn="ctr"/>
            <a:r>
              <a:rPr lang="en-US" dirty="0" smtClean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2927776" y="2084075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Bins/</a:t>
            </a:r>
          </a:p>
          <a:p>
            <a:pPr algn="ctr"/>
            <a:r>
              <a:rPr lang="en-US" dirty="0" smtClean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2926263" y="1246983"/>
            <a:ext cx="760887" cy="2298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081250" y="1244342"/>
            <a:ext cx="762400" cy="231626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</a:t>
            </a:r>
          </a:p>
          <a:p>
            <a:pPr algn="ctr"/>
            <a:r>
              <a:rPr lang="en-US" dirty="0"/>
              <a:t>B</a:t>
            </a:r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084276" y="2731033"/>
            <a:ext cx="754116" cy="83483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Guest</a:t>
            </a:r>
          </a:p>
          <a:p>
            <a:pPr algn="ctr"/>
            <a:r>
              <a:rPr lang="en-US" dirty="0" smtClean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4089178" y="2104220"/>
            <a:ext cx="754116" cy="65234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Bins/</a:t>
            </a:r>
          </a:p>
          <a:p>
            <a:pPr algn="ctr"/>
            <a:r>
              <a:rPr lang="en-US" dirty="0" smtClean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7228555" y="3848099"/>
            <a:ext cx="372395" cy="96654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App A’</a:t>
            </a:r>
          </a:p>
        </p:txBody>
      </p:sp>
      <p:sp>
        <p:nvSpPr>
          <p:cNvPr id="65" name="Flowchart: Process 64"/>
          <p:cNvSpPr/>
          <p:nvPr/>
        </p:nvSpPr>
        <p:spPr>
          <a:xfrm rot="5400000">
            <a:off x="9158695" y="4318732"/>
            <a:ext cx="1055114" cy="418650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</a:t>
            </a:r>
            <a:r>
              <a:rPr lang="en-US" dirty="0"/>
              <a:t> </a:t>
            </a:r>
          </a:p>
        </p:txBody>
      </p:sp>
      <p:sp>
        <p:nvSpPr>
          <p:cNvPr id="66" name="Flowchart: Process 65"/>
          <p:cNvSpPr/>
          <p:nvPr/>
        </p:nvSpPr>
        <p:spPr>
          <a:xfrm>
            <a:off x="6787932" y="5049783"/>
            <a:ext cx="3129640" cy="418650"/>
          </a:xfrm>
          <a:prstGeom prst="flowChartProcess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Host OS</a:t>
            </a:r>
            <a:endParaRPr lang="en-US" dirty="0"/>
          </a:p>
        </p:txBody>
      </p:sp>
      <p:sp>
        <p:nvSpPr>
          <p:cNvPr id="67" name="Flowchart: Process 66"/>
          <p:cNvSpPr/>
          <p:nvPr/>
        </p:nvSpPr>
        <p:spPr>
          <a:xfrm>
            <a:off x="6787932" y="5485963"/>
            <a:ext cx="3129640" cy="418650"/>
          </a:xfrm>
          <a:prstGeom prst="flowChartProcess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6787931" y="4832173"/>
            <a:ext cx="822543" cy="22560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sz="1200" dirty="0" smtClean="0"/>
              <a:t>Bins/Libs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6809455" y="3848099"/>
            <a:ext cx="372395" cy="96654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App A</a:t>
            </a:r>
          </a:p>
        </p:txBody>
      </p:sp>
      <p:sp>
        <p:nvSpPr>
          <p:cNvPr id="80" name="Rectangle 79"/>
          <p:cNvSpPr/>
          <p:nvPr/>
        </p:nvSpPr>
        <p:spPr>
          <a:xfrm>
            <a:off x="7658100" y="4811469"/>
            <a:ext cx="1781810" cy="25840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sz="1200" dirty="0" smtClean="0"/>
              <a:t>Bins/Libs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7673055" y="3848099"/>
            <a:ext cx="372395" cy="96654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App B</a:t>
            </a:r>
          </a:p>
        </p:txBody>
      </p:sp>
      <p:sp>
        <p:nvSpPr>
          <p:cNvPr id="82" name="Rectangle 81"/>
          <p:cNvSpPr/>
          <p:nvPr/>
        </p:nvSpPr>
        <p:spPr>
          <a:xfrm>
            <a:off x="8137875" y="3844924"/>
            <a:ext cx="372395" cy="96654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App B’</a:t>
            </a:r>
          </a:p>
        </p:txBody>
      </p:sp>
      <p:sp>
        <p:nvSpPr>
          <p:cNvPr id="83" name="Rectangle 82"/>
          <p:cNvSpPr/>
          <p:nvPr/>
        </p:nvSpPr>
        <p:spPr>
          <a:xfrm>
            <a:off x="8602695" y="3848099"/>
            <a:ext cx="372395" cy="96654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App B’</a:t>
            </a:r>
          </a:p>
        </p:txBody>
      </p:sp>
      <p:sp>
        <p:nvSpPr>
          <p:cNvPr id="84" name="Rectangle 83"/>
          <p:cNvSpPr/>
          <p:nvPr/>
        </p:nvSpPr>
        <p:spPr>
          <a:xfrm>
            <a:off x="9067515" y="3844924"/>
            <a:ext cx="372395" cy="96654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App B’</a:t>
            </a:r>
          </a:p>
        </p:txBody>
      </p:sp>
      <p:sp>
        <p:nvSpPr>
          <p:cNvPr id="15" name="Left Brace 14"/>
          <p:cNvSpPr/>
          <p:nvPr/>
        </p:nvSpPr>
        <p:spPr>
          <a:xfrm>
            <a:off x="1327559" y="1260139"/>
            <a:ext cx="326028" cy="33246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16219" y="2710888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VM</a:t>
            </a:r>
            <a:endParaRPr lang="en-US" dirty="0"/>
          </a:p>
        </p:txBody>
      </p:sp>
      <p:sp>
        <p:nvSpPr>
          <p:cNvPr id="89" name="Left Brace 88"/>
          <p:cNvSpPr/>
          <p:nvPr/>
        </p:nvSpPr>
        <p:spPr>
          <a:xfrm>
            <a:off x="6420259" y="3848099"/>
            <a:ext cx="320968" cy="119693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5318375" y="4261901"/>
            <a:ext cx="110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Container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539525" y="1628775"/>
            <a:ext cx="41189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Containers are isolated,</a:t>
            </a:r>
          </a:p>
          <a:p>
            <a:r>
              <a:rPr lang="en-US" sz="2800" dirty="0"/>
              <a:t>b</a:t>
            </a:r>
            <a:r>
              <a:rPr lang="en-US" sz="2800" dirty="0" smtClean="0"/>
              <a:t>ut share OS and, where</a:t>
            </a:r>
          </a:p>
          <a:p>
            <a:r>
              <a:rPr lang="en-US" sz="2800" dirty="0"/>
              <a:t>a</a:t>
            </a:r>
            <a:r>
              <a:rPr lang="en-US" sz="2800" dirty="0" smtClean="0"/>
              <a:t>ppropriate, bins/libraries</a:t>
            </a:r>
            <a:endParaRPr lang="en-US" sz="2800" dirty="0"/>
          </a:p>
        </p:txBody>
      </p:sp>
      <p:sp>
        <p:nvSpPr>
          <p:cNvPr id="34" name="Rectangle 33"/>
          <p:cNvSpPr/>
          <p:nvPr/>
        </p:nvSpPr>
        <p:spPr>
          <a:xfrm>
            <a:off x="2943642" y="2744065"/>
            <a:ext cx="754116" cy="185896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Guest</a:t>
            </a:r>
          </a:p>
          <a:p>
            <a:pPr algn="ctr"/>
            <a:r>
              <a:rPr lang="en-US" dirty="0" smtClean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083594" y="2737969"/>
            <a:ext cx="754116" cy="185896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Guest</a:t>
            </a:r>
          </a:p>
          <a:p>
            <a:pPr algn="ctr"/>
            <a:r>
              <a:rPr lang="en-US" dirty="0" smtClean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926263" y="1244342"/>
            <a:ext cx="755629" cy="3340397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719763" y="1257042"/>
            <a:ext cx="755629" cy="3340397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081963" y="1244342"/>
            <a:ext cx="755629" cy="3340397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10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Market View: Evolution of IT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154134" y="1638300"/>
            <a:ext cx="1447800" cy="762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t"/>
          <a:lstStyle/>
          <a:p>
            <a:pPr algn="ctr"/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20233" y="990602"/>
            <a:ext cx="915603" cy="523206"/>
          </a:xfrm>
          <a:prstGeom prst="rect">
            <a:avLst/>
          </a:prstGeom>
          <a:noFill/>
        </p:spPr>
        <p:txBody>
          <a:bodyPr wrap="none" lIns="91424" tIns="45713" rIns="91424" bIns="45713" rtlCol="0">
            <a:spAutoFit/>
          </a:bodyPr>
          <a:lstStyle/>
          <a:p>
            <a:r>
              <a:rPr lang="en-US" sz="2800" dirty="0"/>
              <a:t>1995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56311" y="1012365"/>
            <a:ext cx="915603" cy="523206"/>
          </a:xfrm>
          <a:prstGeom prst="rect">
            <a:avLst/>
          </a:prstGeom>
          <a:noFill/>
        </p:spPr>
        <p:txBody>
          <a:bodyPr wrap="none" lIns="91424" tIns="45713" rIns="91424" bIns="45713" rtlCol="0">
            <a:spAutoFit/>
          </a:bodyPr>
          <a:lstStyle/>
          <a:p>
            <a:r>
              <a:rPr lang="en-US" sz="2800" dirty="0"/>
              <a:t>2015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06104" y="1883273"/>
            <a:ext cx="1447800" cy="112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7654843" y="2980874"/>
            <a:ext cx="1162939" cy="1419502"/>
            <a:chOff x="2590800" y="2667000"/>
            <a:chExt cx="1685542" cy="2057400"/>
          </a:xfrm>
          <a:solidFill>
            <a:srgbClr val="92D050"/>
          </a:solidFill>
        </p:grpSpPr>
        <p:sp>
          <p:nvSpPr>
            <p:cNvPr id="14" name="Hexagon 13"/>
            <p:cNvSpPr/>
            <p:nvPr/>
          </p:nvSpPr>
          <p:spPr>
            <a:xfrm>
              <a:off x="2590800" y="2971800"/>
              <a:ext cx="618742" cy="533398"/>
            </a:xfrm>
            <a:prstGeom prst="hexagon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Hexagon 16"/>
            <p:cNvSpPr/>
            <p:nvPr/>
          </p:nvSpPr>
          <p:spPr>
            <a:xfrm>
              <a:off x="3115058" y="3276600"/>
              <a:ext cx="618742" cy="533398"/>
            </a:xfrm>
            <a:prstGeom prst="hexagon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Hexagon 17"/>
            <p:cNvSpPr/>
            <p:nvPr/>
          </p:nvSpPr>
          <p:spPr>
            <a:xfrm>
              <a:off x="3648458" y="2971800"/>
              <a:ext cx="618742" cy="53339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Hexagon 18"/>
            <p:cNvSpPr/>
            <p:nvPr/>
          </p:nvSpPr>
          <p:spPr>
            <a:xfrm>
              <a:off x="3124200" y="2667000"/>
              <a:ext cx="618742" cy="53339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Hexagon 19"/>
            <p:cNvSpPr/>
            <p:nvPr/>
          </p:nvSpPr>
          <p:spPr>
            <a:xfrm>
              <a:off x="3657600" y="3581402"/>
              <a:ext cx="618742" cy="53339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Hexagon 20"/>
            <p:cNvSpPr/>
            <p:nvPr/>
          </p:nvSpPr>
          <p:spPr>
            <a:xfrm>
              <a:off x="3115058" y="3886202"/>
              <a:ext cx="618742" cy="533398"/>
            </a:xfrm>
            <a:prstGeom prst="hexagon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Hexagon 21"/>
            <p:cNvSpPr/>
            <p:nvPr/>
          </p:nvSpPr>
          <p:spPr>
            <a:xfrm>
              <a:off x="3657600" y="4191002"/>
              <a:ext cx="618742" cy="533398"/>
            </a:xfrm>
            <a:prstGeom prst="hexagon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6781800" y="2514600"/>
            <a:ext cx="3429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953000"/>
            <a:ext cx="3429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Diagram 11"/>
          <p:cNvGraphicFramePr/>
          <p:nvPr>
            <p:extLst/>
          </p:nvPr>
        </p:nvGraphicFramePr>
        <p:xfrm>
          <a:off x="3124201" y="3029682"/>
          <a:ext cx="1507669" cy="13218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Flowchart: Magnetic Disk 23"/>
          <p:cNvSpPr/>
          <p:nvPr/>
        </p:nvSpPr>
        <p:spPr>
          <a:xfrm>
            <a:off x="3382734" y="5067300"/>
            <a:ext cx="990600" cy="1295400"/>
          </a:xfrm>
          <a:prstGeom prst="flowChartMagneticDisk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Up-Down Arrow 29"/>
          <p:cNvSpPr/>
          <p:nvPr/>
        </p:nvSpPr>
        <p:spPr>
          <a:xfrm>
            <a:off x="3829050" y="4572000"/>
            <a:ext cx="97968" cy="33770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p-Down Arrow 30"/>
          <p:cNvSpPr/>
          <p:nvPr/>
        </p:nvSpPr>
        <p:spPr>
          <a:xfrm>
            <a:off x="3829050" y="2481692"/>
            <a:ext cx="97968" cy="33770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143000" y="1028700"/>
            <a:ext cx="2057400" cy="19812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en-US" sz="1400" dirty="0">
              <a:solidFill>
                <a:schemeClr val="tx2"/>
              </a:solidFill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7553326" y="5703276"/>
            <a:ext cx="1616529" cy="278424"/>
            <a:chOff x="5867400" y="5588976"/>
            <a:chExt cx="1616529" cy="278424"/>
          </a:xfrm>
        </p:grpSpPr>
        <p:sp>
          <p:nvSpPr>
            <p:cNvPr id="40" name="Flowchart: Magnetic Disk 39"/>
            <p:cNvSpPr/>
            <p:nvPr/>
          </p:nvSpPr>
          <p:spPr>
            <a:xfrm>
              <a:off x="6797488" y="5588976"/>
              <a:ext cx="212912" cy="278424"/>
            </a:xfrm>
            <a:prstGeom prst="flowChartMagneticDisk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Magnetic Disk 40"/>
            <p:cNvSpPr/>
            <p:nvPr/>
          </p:nvSpPr>
          <p:spPr>
            <a:xfrm>
              <a:off x="7034252" y="5588976"/>
              <a:ext cx="212912" cy="278424"/>
            </a:xfrm>
            <a:prstGeom prst="flowChartMagneticDisk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Magnetic Disk 41"/>
            <p:cNvSpPr/>
            <p:nvPr/>
          </p:nvSpPr>
          <p:spPr>
            <a:xfrm>
              <a:off x="7271017" y="5588976"/>
              <a:ext cx="212912" cy="278424"/>
            </a:xfrm>
            <a:prstGeom prst="flowChartMagneticDisk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Magnetic Disk 42"/>
            <p:cNvSpPr/>
            <p:nvPr/>
          </p:nvSpPr>
          <p:spPr>
            <a:xfrm>
              <a:off x="5867400" y="5588976"/>
              <a:ext cx="212912" cy="278424"/>
            </a:xfrm>
            <a:prstGeom prst="flowChartMagneticDisk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Magnetic Disk 43"/>
            <p:cNvSpPr/>
            <p:nvPr/>
          </p:nvSpPr>
          <p:spPr>
            <a:xfrm>
              <a:off x="6104164" y="5588976"/>
              <a:ext cx="212912" cy="278424"/>
            </a:xfrm>
            <a:prstGeom prst="flowChartMagneticDisk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Magnetic Disk 44"/>
            <p:cNvSpPr/>
            <p:nvPr/>
          </p:nvSpPr>
          <p:spPr>
            <a:xfrm>
              <a:off x="6340929" y="5588976"/>
              <a:ext cx="212912" cy="278424"/>
            </a:xfrm>
            <a:prstGeom prst="flowChartMagneticDisk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Striped Right Arrow 46"/>
          <p:cNvSpPr/>
          <p:nvPr/>
        </p:nvSpPr>
        <p:spPr>
          <a:xfrm>
            <a:off x="5562600" y="3401467"/>
            <a:ext cx="990600" cy="578316"/>
          </a:xfrm>
          <a:prstGeom prst="striped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714375" y="2747650"/>
            <a:ext cx="2057400" cy="19812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782175" y="5114925"/>
            <a:ext cx="20097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Running on any available set of physical resources</a:t>
            </a:r>
          </a:p>
          <a:p>
            <a:pPr algn="ctr"/>
            <a:r>
              <a:rPr lang="en-US" dirty="0" smtClean="0">
                <a:solidFill>
                  <a:schemeClr val="tx2"/>
                </a:solidFill>
              </a:rPr>
              <a:t>(public/private/</a:t>
            </a:r>
          </a:p>
          <a:p>
            <a:pPr algn="ctr"/>
            <a:r>
              <a:rPr lang="en-US" dirty="0" smtClean="0">
                <a:solidFill>
                  <a:schemeClr val="tx2"/>
                </a:solidFill>
              </a:rPr>
              <a:t>virtualized)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639299" y="3057525"/>
            <a:ext cx="2066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Assembled by developers using best available  services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563100" y="1543050"/>
            <a:ext cx="2238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Thin app on mobile, tablet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8650" y="1704975"/>
            <a:ext cx="2390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Thick, client-server app on thick client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38175" y="3105150"/>
            <a:ext cx="2181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Well-defined stack: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        - O/S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        - Runtime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        - Middleware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52500" y="5410200"/>
            <a:ext cx="2190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Monolithic</a:t>
            </a:r>
          </a:p>
          <a:p>
            <a:pPr algn="ctr"/>
            <a:r>
              <a:rPr lang="en-US" dirty="0" smtClean="0">
                <a:solidFill>
                  <a:schemeClr val="tx2"/>
                </a:solidFill>
              </a:rPr>
              <a:t>Physical</a:t>
            </a:r>
          </a:p>
          <a:p>
            <a:pPr algn="ctr"/>
            <a:r>
              <a:rPr lang="en-US" dirty="0" smtClean="0">
                <a:solidFill>
                  <a:schemeClr val="tx2"/>
                </a:solidFill>
              </a:rPr>
              <a:t>Infrastructure</a:t>
            </a:r>
          </a:p>
        </p:txBody>
      </p:sp>
    </p:spTree>
    <p:extLst>
      <p:ext uri="{BB962C8B-B14F-4D97-AF65-F5344CB8AC3E}">
        <p14:creationId xmlns:p14="http://schemas.microsoft.com/office/powerpoint/2010/main" val="301981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are </a:t>
            </a:r>
            <a:r>
              <a:rPr lang="en-US" dirty="0" err="1" smtClean="0"/>
              <a:t>Docker</a:t>
            </a:r>
            <a:r>
              <a:rPr lang="en-US" dirty="0" smtClean="0"/>
              <a:t> containers lightweight?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072044" y="2606714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Bins/</a:t>
            </a:r>
          </a:p>
          <a:p>
            <a:pPr algn="ctr"/>
            <a:r>
              <a:rPr lang="en-US" dirty="0" smtClean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6064032" y="1810109"/>
            <a:ext cx="760887" cy="79660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</a:t>
            </a:r>
          </a:p>
          <a:p>
            <a:pPr algn="ctr"/>
            <a:r>
              <a:rPr lang="en-US" dirty="0"/>
              <a:t>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02810" y="4414653"/>
            <a:ext cx="16656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Original App</a:t>
            </a:r>
          </a:p>
          <a:p>
            <a:r>
              <a:rPr lang="en-US" sz="1400" dirty="0" smtClean="0"/>
              <a:t>(No OS to take</a:t>
            </a:r>
          </a:p>
          <a:p>
            <a:r>
              <a:rPr lang="en-US" sz="1400" dirty="0"/>
              <a:t>u</a:t>
            </a:r>
            <a:r>
              <a:rPr lang="en-US" sz="1400" dirty="0" smtClean="0"/>
              <a:t>p space, resources,</a:t>
            </a:r>
          </a:p>
          <a:p>
            <a:r>
              <a:rPr lang="en-US" sz="1400" dirty="0"/>
              <a:t>o</a:t>
            </a:r>
            <a:r>
              <a:rPr lang="en-US" sz="1400" dirty="0" smtClean="0"/>
              <a:t>r require restart)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10214340" y="1825632"/>
            <a:ext cx="969094" cy="14542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 rot="5400000">
            <a:off x="10674175" y="2126259"/>
            <a:ext cx="803384" cy="19689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</a:t>
            </a:r>
            <a:r>
              <a:rPr lang="el-GR" dirty="0" smtClean="0"/>
              <a:t>Δ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 rot="5400000">
            <a:off x="10743984" y="2859833"/>
            <a:ext cx="663766" cy="19689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Bins/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012732" y="1841500"/>
            <a:ext cx="762400" cy="2604903"/>
          </a:xfrm>
          <a:prstGeom prst="rect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</a:t>
            </a:r>
          </a:p>
          <a:p>
            <a:pPr algn="ctr"/>
            <a:r>
              <a:rPr lang="en-US" dirty="0" smtClean="0"/>
              <a:t>A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014245" y="2678592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Bins/</a:t>
            </a:r>
          </a:p>
          <a:p>
            <a:pPr algn="ctr"/>
            <a:r>
              <a:rPr lang="en-US" dirty="0" smtClean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012732" y="1841500"/>
            <a:ext cx="760887" cy="32745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3205663" y="1839767"/>
            <a:ext cx="762400" cy="2316269"/>
          </a:xfrm>
          <a:prstGeom prst="rect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</a:t>
            </a:r>
          </a:p>
          <a:p>
            <a:pPr algn="ctr"/>
            <a:r>
              <a:rPr lang="en-US" dirty="0" smtClean="0"/>
              <a:t>A’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212434" y="3290516"/>
            <a:ext cx="754116" cy="83483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Guest</a:t>
            </a:r>
          </a:p>
          <a:p>
            <a:pPr algn="ctr"/>
            <a:r>
              <a:rPr lang="en-US" dirty="0" smtClean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3207176" y="2663703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Bins/</a:t>
            </a:r>
          </a:p>
          <a:p>
            <a:pPr algn="ctr"/>
            <a:r>
              <a:rPr lang="en-US" dirty="0" smtClean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3205663" y="1826611"/>
            <a:ext cx="760887" cy="2298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9859591" y="4414653"/>
            <a:ext cx="19381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Modified App</a:t>
            </a:r>
          </a:p>
          <a:p>
            <a:endParaRPr lang="en-US" sz="1400" dirty="0"/>
          </a:p>
          <a:p>
            <a:r>
              <a:rPr lang="en-US" sz="1400" dirty="0" smtClean="0"/>
              <a:t>Union file system allows</a:t>
            </a:r>
          </a:p>
          <a:p>
            <a:r>
              <a:rPr lang="en-US" sz="1400" dirty="0"/>
              <a:t>u</a:t>
            </a:r>
            <a:r>
              <a:rPr lang="en-US" sz="1400" dirty="0" smtClean="0"/>
              <a:t>s to only save the diffs</a:t>
            </a:r>
          </a:p>
          <a:p>
            <a:r>
              <a:rPr lang="en-US" sz="1400" dirty="0" smtClean="0"/>
              <a:t>Between container A and container A’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001289" y="5503410"/>
            <a:ext cx="30611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VMs</a:t>
            </a:r>
          </a:p>
          <a:p>
            <a:r>
              <a:rPr lang="en-US" sz="1400" dirty="0" smtClean="0"/>
              <a:t>Every app, every copy of an</a:t>
            </a:r>
          </a:p>
          <a:p>
            <a:r>
              <a:rPr lang="en-US" sz="1400" dirty="0"/>
              <a:t>a</a:t>
            </a:r>
            <a:r>
              <a:rPr lang="en-US" sz="1400" dirty="0" smtClean="0"/>
              <a:t>pp, and every slight modification</a:t>
            </a:r>
          </a:p>
          <a:p>
            <a:r>
              <a:rPr lang="en-US" sz="1400" dirty="0" smtClean="0"/>
              <a:t>of the app requires a new virtual server</a:t>
            </a:r>
          </a:p>
        </p:txBody>
      </p:sp>
      <p:sp>
        <p:nvSpPr>
          <p:cNvPr id="73" name="Rectangle 72"/>
          <p:cNvSpPr/>
          <p:nvPr/>
        </p:nvSpPr>
        <p:spPr>
          <a:xfrm>
            <a:off x="869732" y="1854200"/>
            <a:ext cx="762400" cy="2604903"/>
          </a:xfrm>
          <a:prstGeom prst="rect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</a:t>
            </a:r>
          </a:p>
          <a:p>
            <a:pPr algn="ctr"/>
            <a:r>
              <a:rPr lang="en-US" dirty="0" smtClean="0"/>
              <a:t>A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876503" y="3318104"/>
            <a:ext cx="754116" cy="219369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Guest</a:t>
            </a:r>
          </a:p>
          <a:p>
            <a:pPr algn="ctr"/>
            <a:r>
              <a:rPr lang="en-US" dirty="0" smtClean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871245" y="2691292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Bins/</a:t>
            </a:r>
          </a:p>
          <a:p>
            <a:pPr algn="ctr"/>
            <a:r>
              <a:rPr lang="en-US" dirty="0" smtClean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869732" y="1854200"/>
            <a:ext cx="760887" cy="32745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8030431" y="4436878"/>
            <a:ext cx="125540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Copy of</a:t>
            </a:r>
          </a:p>
          <a:p>
            <a:pPr algn="ctr"/>
            <a:r>
              <a:rPr lang="en-US" dirty="0" smtClean="0"/>
              <a:t>App</a:t>
            </a:r>
          </a:p>
          <a:p>
            <a:r>
              <a:rPr lang="en-US" sz="1400" dirty="0" smtClean="0"/>
              <a:t>No OS. Can</a:t>
            </a:r>
          </a:p>
          <a:p>
            <a:r>
              <a:rPr lang="en-US" sz="1400" dirty="0" smtClean="0"/>
              <a:t>Share bins/libs</a:t>
            </a:r>
            <a:endParaRPr lang="en-US" sz="1400" dirty="0"/>
          </a:p>
        </p:txBody>
      </p:sp>
      <p:sp>
        <p:nvSpPr>
          <p:cNvPr id="78" name="Rectangle 77"/>
          <p:cNvSpPr/>
          <p:nvPr/>
        </p:nvSpPr>
        <p:spPr>
          <a:xfrm>
            <a:off x="8179165" y="1844682"/>
            <a:ext cx="788879" cy="14542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8179165" y="1819321"/>
            <a:ext cx="788879" cy="79660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</a:t>
            </a:r>
          </a:p>
          <a:p>
            <a:pPr algn="ctr"/>
            <a:r>
              <a:rPr lang="en-US" dirty="0"/>
              <a:t>A</a:t>
            </a:r>
          </a:p>
        </p:txBody>
      </p:sp>
      <p:sp>
        <p:nvSpPr>
          <p:cNvPr id="5" name="Lightning Bolt 4"/>
          <p:cNvSpPr/>
          <p:nvPr/>
        </p:nvSpPr>
        <p:spPr>
          <a:xfrm rot="18063561">
            <a:off x="765461" y="4414617"/>
            <a:ext cx="924560" cy="508000"/>
          </a:xfrm>
          <a:prstGeom prst="lightningBol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019503" y="3330804"/>
            <a:ext cx="754116" cy="219369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Guest</a:t>
            </a:r>
          </a:p>
          <a:p>
            <a:pPr algn="ctr"/>
            <a:r>
              <a:rPr lang="en-US" dirty="0" smtClean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9" name="Lightning Bolt 28"/>
          <p:cNvSpPr/>
          <p:nvPr/>
        </p:nvSpPr>
        <p:spPr>
          <a:xfrm rot="18063561">
            <a:off x="1908461" y="4427317"/>
            <a:ext cx="924560" cy="508000"/>
          </a:xfrm>
          <a:prstGeom prst="lightningBol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213303" y="3330804"/>
            <a:ext cx="754116" cy="219369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Guest</a:t>
            </a:r>
          </a:p>
          <a:p>
            <a:pPr algn="ctr"/>
            <a:r>
              <a:rPr lang="en-US" dirty="0" smtClean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1" name="Lightning Bolt 30"/>
          <p:cNvSpPr/>
          <p:nvPr/>
        </p:nvSpPr>
        <p:spPr>
          <a:xfrm rot="18063561">
            <a:off x="3102261" y="4427317"/>
            <a:ext cx="924560" cy="508000"/>
          </a:xfrm>
          <a:prstGeom prst="lightningBol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5092700" y="1181100"/>
            <a:ext cx="63500" cy="5676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019503" y="1168491"/>
            <a:ext cx="74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VMs</a:t>
            </a:r>
            <a:endParaRPr 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7811568" y="1221614"/>
            <a:ext cx="1524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Containers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7097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1399257" y="4333748"/>
            <a:ext cx="2790801" cy="17553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are the basics of the </a:t>
            </a:r>
            <a:r>
              <a:rPr lang="en-US" dirty="0" err="1" smtClean="0"/>
              <a:t>Docker</a:t>
            </a:r>
            <a:r>
              <a:rPr lang="en-US" dirty="0" smtClean="0"/>
              <a:t> system?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>
            <a:off x="246175" y="3650726"/>
            <a:ext cx="1216865" cy="263619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Source Code Repository</a:t>
            </a:r>
            <a:endParaRPr lang="en-US" dirty="0"/>
          </a:p>
        </p:txBody>
      </p:sp>
      <p:sp>
        <p:nvSpPr>
          <p:cNvPr id="6" name="Flowchart: Document 5"/>
          <p:cNvSpPr/>
          <p:nvPr/>
        </p:nvSpPr>
        <p:spPr>
          <a:xfrm>
            <a:off x="356453" y="4105449"/>
            <a:ext cx="963493" cy="1034109"/>
          </a:xfrm>
          <a:prstGeom prst="flowChartDocumen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 err="1" smtClean="0"/>
              <a:t>Docker</a:t>
            </a:r>
            <a:r>
              <a:rPr lang="en-US" sz="1400" u="sng" dirty="0" err="1" smtClean="0"/>
              <a:t>file</a:t>
            </a:r>
            <a:endParaRPr lang="en-US" sz="1400" u="sng" dirty="0" smtClean="0"/>
          </a:p>
          <a:p>
            <a:pPr algn="ctr"/>
            <a:r>
              <a:rPr lang="en-US" sz="1400" b="1" dirty="0" smtClean="0"/>
              <a:t>For </a:t>
            </a:r>
          </a:p>
          <a:p>
            <a:pPr algn="ctr"/>
            <a:r>
              <a:rPr lang="en-US" sz="1400" b="1" dirty="0"/>
              <a:t>A</a:t>
            </a:r>
            <a:endParaRPr lang="en-US" sz="1400" b="1" dirty="0" smtClean="0"/>
          </a:p>
        </p:txBody>
      </p:sp>
      <p:sp>
        <p:nvSpPr>
          <p:cNvPr id="7" name="Flowchart: Process 6"/>
          <p:cNvSpPr/>
          <p:nvPr/>
        </p:nvSpPr>
        <p:spPr>
          <a:xfrm>
            <a:off x="3331074" y="5452558"/>
            <a:ext cx="1939047" cy="560359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Docker</a:t>
            </a:r>
            <a:r>
              <a:rPr lang="en-US" dirty="0" smtClean="0"/>
              <a:t> Engine</a:t>
            </a:r>
            <a:endParaRPr lang="en-US" dirty="0"/>
          </a:p>
        </p:txBody>
      </p:sp>
      <p:sp>
        <p:nvSpPr>
          <p:cNvPr id="12" name="Can 11"/>
          <p:cNvSpPr/>
          <p:nvPr/>
        </p:nvSpPr>
        <p:spPr>
          <a:xfrm>
            <a:off x="10588752" y="1030978"/>
            <a:ext cx="1172324" cy="187834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err="1" smtClean="0"/>
              <a:t>Docker</a:t>
            </a:r>
            <a:endParaRPr lang="en-US" dirty="0" smtClean="0"/>
          </a:p>
          <a:p>
            <a:pPr algn="ctr"/>
            <a:r>
              <a:rPr lang="en-US" dirty="0" smtClean="0"/>
              <a:t>Container</a:t>
            </a:r>
          </a:p>
          <a:p>
            <a:pPr algn="ctr"/>
            <a:r>
              <a:rPr lang="en-US" dirty="0" smtClean="0"/>
              <a:t>Image Registry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4190058" y="3438144"/>
            <a:ext cx="0" cy="2014414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760150" y="38075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Build</a:t>
            </a:r>
            <a:endParaRPr lang="en-US" i="1" dirty="0"/>
          </a:p>
        </p:txBody>
      </p:sp>
      <p:sp>
        <p:nvSpPr>
          <p:cNvPr id="25" name="Flowchart: Process 24"/>
          <p:cNvSpPr/>
          <p:nvPr/>
        </p:nvSpPr>
        <p:spPr>
          <a:xfrm rot="5400000">
            <a:off x="9884929" y="5261098"/>
            <a:ext cx="1415846" cy="418650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 </a:t>
            </a:r>
            <a:endParaRPr lang="en-US" dirty="0"/>
          </a:p>
        </p:txBody>
      </p:sp>
      <p:sp>
        <p:nvSpPr>
          <p:cNvPr id="26" name="Flowchart: Process 25"/>
          <p:cNvSpPr/>
          <p:nvPr/>
        </p:nvSpPr>
        <p:spPr>
          <a:xfrm>
            <a:off x="8437123" y="6185168"/>
            <a:ext cx="3155134" cy="418650"/>
          </a:xfrm>
          <a:prstGeom prst="flowChartProcess">
            <a:avLst/>
          </a:prstGeom>
          <a:solidFill>
            <a:srgbClr val="F40C7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Host 2 OS 2 (Linux)</a:t>
            </a:r>
            <a:endParaRPr lang="en-US" dirty="0"/>
          </a:p>
        </p:txBody>
      </p:sp>
      <p:sp>
        <p:nvSpPr>
          <p:cNvPr id="27" name="Cube 26"/>
          <p:cNvSpPr/>
          <p:nvPr/>
        </p:nvSpPr>
        <p:spPr>
          <a:xfrm>
            <a:off x="8437123" y="4803550"/>
            <a:ext cx="518971" cy="1397993"/>
          </a:xfrm>
          <a:prstGeom prst="cube">
            <a:avLst>
              <a:gd name="adj" fmla="val 271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Container A</a:t>
            </a:r>
            <a:endParaRPr lang="en-US" dirty="0"/>
          </a:p>
        </p:txBody>
      </p:sp>
      <p:sp>
        <p:nvSpPr>
          <p:cNvPr id="28" name="Cube 27"/>
          <p:cNvSpPr/>
          <p:nvPr/>
        </p:nvSpPr>
        <p:spPr>
          <a:xfrm>
            <a:off x="9077203" y="4836146"/>
            <a:ext cx="494587" cy="133167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Container B</a:t>
            </a:r>
            <a:endParaRPr lang="en-US" dirty="0"/>
          </a:p>
        </p:txBody>
      </p:sp>
      <p:sp>
        <p:nvSpPr>
          <p:cNvPr id="29" name="Cube 28"/>
          <p:cNvSpPr/>
          <p:nvPr/>
        </p:nvSpPr>
        <p:spPr>
          <a:xfrm>
            <a:off x="9692899" y="4843258"/>
            <a:ext cx="494587" cy="133167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Container C</a:t>
            </a:r>
            <a:endParaRPr lang="en-US" dirty="0"/>
          </a:p>
        </p:txBody>
      </p:sp>
      <p:sp>
        <p:nvSpPr>
          <p:cNvPr id="32" name="Cube 31"/>
          <p:cNvSpPr/>
          <p:nvPr/>
        </p:nvSpPr>
        <p:spPr>
          <a:xfrm>
            <a:off x="3990007" y="1160751"/>
            <a:ext cx="508841" cy="214418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Container A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 flipH="1">
            <a:off x="4991100" y="2281261"/>
            <a:ext cx="5552477" cy="4739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214202" y="1600819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Push</a:t>
            </a:r>
            <a:endParaRPr lang="en-US" i="1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11015257" y="2907330"/>
            <a:ext cx="21043" cy="3294213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11323954" y="2988218"/>
            <a:ext cx="29846" cy="3179600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0021265" y="3133479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Search</a:t>
            </a:r>
            <a:endParaRPr lang="en-US" i="1" dirty="0"/>
          </a:p>
        </p:txBody>
      </p:sp>
      <p:sp>
        <p:nvSpPr>
          <p:cNvPr id="49" name="TextBox 48"/>
          <p:cNvSpPr txBox="1"/>
          <p:nvPr/>
        </p:nvSpPr>
        <p:spPr>
          <a:xfrm>
            <a:off x="11387612" y="3254347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Pull</a:t>
            </a:r>
            <a:endParaRPr lang="en-US" i="1" dirty="0"/>
          </a:p>
        </p:txBody>
      </p:sp>
      <p:sp>
        <p:nvSpPr>
          <p:cNvPr id="50" name="TextBox 49"/>
          <p:cNvSpPr txBox="1"/>
          <p:nvPr/>
        </p:nvSpPr>
        <p:spPr>
          <a:xfrm>
            <a:off x="11419682" y="3723741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Run</a:t>
            </a:r>
            <a:endParaRPr lang="en-US" i="1" dirty="0"/>
          </a:p>
        </p:txBody>
      </p:sp>
      <p:sp>
        <p:nvSpPr>
          <p:cNvPr id="38" name="Flowchart: Process 37"/>
          <p:cNvSpPr/>
          <p:nvPr/>
        </p:nvSpPr>
        <p:spPr>
          <a:xfrm>
            <a:off x="3331074" y="5981992"/>
            <a:ext cx="1939047" cy="418650"/>
          </a:xfrm>
          <a:prstGeom prst="flowChartProcess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Host 1  OS (Linux)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07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5783079" y="1299657"/>
            <a:ext cx="788879" cy="14542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2012" y="24402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Changes and Updates</a:t>
            </a:r>
            <a:endParaRPr lang="en-US" dirty="0"/>
          </a:p>
        </p:txBody>
      </p:sp>
      <p:sp>
        <p:nvSpPr>
          <p:cNvPr id="7" name="Flowchart: Process 6"/>
          <p:cNvSpPr/>
          <p:nvPr/>
        </p:nvSpPr>
        <p:spPr>
          <a:xfrm>
            <a:off x="3332704" y="5887906"/>
            <a:ext cx="1939047" cy="382044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Docker</a:t>
            </a:r>
            <a:r>
              <a:rPr lang="en-US" dirty="0" smtClean="0"/>
              <a:t> Engine</a:t>
            </a:r>
            <a:endParaRPr lang="en-US" dirty="0"/>
          </a:p>
        </p:txBody>
      </p:sp>
      <p:sp>
        <p:nvSpPr>
          <p:cNvPr id="12" name="Can 11"/>
          <p:cNvSpPr/>
          <p:nvPr/>
        </p:nvSpPr>
        <p:spPr>
          <a:xfrm>
            <a:off x="10588752" y="1030978"/>
            <a:ext cx="1172324" cy="187834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err="1" smtClean="0"/>
              <a:t>Docker</a:t>
            </a:r>
            <a:endParaRPr lang="en-US" dirty="0" smtClean="0"/>
          </a:p>
          <a:p>
            <a:pPr algn="ctr"/>
            <a:r>
              <a:rPr lang="en-US" dirty="0" smtClean="0"/>
              <a:t>Container</a:t>
            </a:r>
          </a:p>
          <a:p>
            <a:pPr algn="ctr"/>
            <a:r>
              <a:rPr lang="en-US" dirty="0" smtClean="0"/>
              <a:t>Image Registry</a:t>
            </a:r>
            <a:endParaRPr lang="en-US" dirty="0"/>
          </a:p>
        </p:txBody>
      </p:sp>
      <p:sp>
        <p:nvSpPr>
          <p:cNvPr id="25" name="Flowchart: Process 24"/>
          <p:cNvSpPr/>
          <p:nvPr/>
        </p:nvSpPr>
        <p:spPr>
          <a:xfrm>
            <a:off x="8318554" y="5763054"/>
            <a:ext cx="3155134" cy="418650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Docker</a:t>
            </a:r>
            <a:r>
              <a:rPr lang="en-US" dirty="0" smtClean="0"/>
              <a:t> Engine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 flipH="1">
            <a:off x="6598286" y="1717094"/>
            <a:ext cx="3839951" cy="24961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476726" y="1311611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Push</a:t>
            </a:r>
            <a:endParaRPr lang="en-US" i="1" dirty="0"/>
          </a:p>
        </p:txBody>
      </p:sp>
      <p:cxnSp>
        <p:nvCxnSpPr>
          <p:cNvPr id="47" name="Straight Connector 46"/>
          <p:cNvCxnSpPr>
            <a:stCxn id="85" idx="3"/>
          </p:cNvCxnSpPr>
          <p:nvPr/>
        </p:nvCxnSpPr>
        <p:spPr>
          <a:xfrm flipV="1">
            <a:off x="9082584" y="2988220"/>
            <a:ext cx="2241370" cy="1721876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0574850" y="3564366"/>
            <a:ext cx="873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Update</a:t>
            </a:r>
            <a:endParaRPr lang="en-US" i="1" dirty="0"/>
          </a:p>
        </p:txBody>
      </p:sp>
      <p:sp>
        <p:nvSpPr>
          <p:cNvPr id="39" name="Rectangle 38"/>
          <p:cNvSpPr/>
          <p:nvPr/>
        </p:nvSpPr>
        <p:spPr>
          <a:xfrm>
            <a:off x="1947719" y="2032039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Bins/</a:t>
            </a:r>
          </a:p>
          <a:p>
            <a:pPr algn="ctr"/>
            <a:r>
              <a:rPr lang="en-US" dirty="0" smtClean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1949232" y="1235434"/>
            <a:ext cx="760887" cy="79660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</a:t>
            </a:r>
          </a:p>
          <a:p>
            <a:pPr algn="ctr"/>
            <a:r>
              <a:rPr lang="en-US" dirty="0"/>
              <a:t>A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820128" y="1299657"/>
            <a:ext cx="969094" cy="14542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 rot="5400000">
            <a:off x="4273353" y="1620801"/>
            <a:ext cx="803384" cy="19689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</a:t>
            </a:r>
            <a:r>
              <a:rPr lang="el-GR" dirty="0" smtClean="0"/>
              <a:t>Δ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 rot="5400000">
            <a:off x="6142555" y="2323539"/>
            <a:ext cx="663766" cy="19689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Bins/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1772446" y="3133479"/>
            <a:ext cx="1104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Base </a:t>
            </a:r>
          </a:p>
          <a:p>
            <a:pPr algn="ctr"/>
            <a:r>
              <a:rPr lang="en-US" dirty="0" smtClean="0"/>
              <a:t>Container</a:t>
            </a:r>
          </a:p>
          <a:p>
            <a:pPr algn="ctr"/>
            <a:r>
              <a:rPr lang="en-US" dirty="0" smtClean="0"/>
              <a:t>Image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340296" y="6234229"/>
            <a:ext cx="2743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Host is now running A’’</a:t>
            </a:r>
          </a:p>
          <a:p>
            <a:endParaRPr lang="en-US" sz="1400" dirty="0"/>
          </a:p>
        </p:txBody>
      </p:sp>
      <p:sp>
        <p:nvSpPr>
          <p:cNvPr id="61" name="TextBox 60"/>
          <p:cNvSpPr txBox="1"/>
          <p:nvPr/>
        </p:nvSpPr>
        <p:spPr>
          <a:xfrm>
            <a:off x="5667482" y="3168920"/>
            <a:ext cx="1311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Container Mod A’’</a:t>
            </a:r>
            <a:endParaRPr lang="en-US" sz="1400" dirty="0"/>
          </a:p>
        </p:txBody>
      </p:sp>
      <p:cxnSp>
        <p:nvCxnSpPr>
          <p:cNvPr id="75" name="Straight Connector 74"/>
          <p:cNvCxnSpPr/>
          <p:nvPr/>
        </p:nvCxnSpPr>
        <p:spPr>
          <a:xfrm flipH="1" flipV="1">
            <a:off x="2645984" y="2402106"/>
            <a:ext cx="1229995" cy="5442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4609823" y="2300543"/>
            <a:ext cx="1229995" cy="5442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9524105" y="3198976"/>
            <a:ext cx="969094" cy="14542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 rot="5400000">
            <a:off x="9975966" y="3527574"/>
            <a:ext cx="803384" cy="19689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</a:t>
            </a:r>
            <a:r>
              <a:rPr lang="el-GR" dirty="0" smtClean="0"/>
              <a:t>Δ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 rot="5400000">
            <a:off x="10058581" y="4259466"/>
            <a:ext cx="663766" cy="19689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Bins/</a:t>
            </a:r>
            <a:endParaRPr lang="en-US" dirty="0"/>
          </a:p>
        </p:txBody>
      </p:sp>
      <p:sp>
        <p:nvSpPr>
          <p:cNvPr id="13" name="Striped Right Arrow 12"/>
          <p:cNvSpPr/>
          <p:nvPr/>
        </p:nvSpPr>
        <p:spPr>
          <a:xfrm rot="10800000">
            <a:off x="6474438" y="5150486"/>
            <a:ext cx="754911" cy="63295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8320184" y="5108398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Bins/</a:t>
            </a:r>
          </a:p>
          <a:p>
            <a:pPr algn="ctr"/>
            <a:r>
              <a:rPr lang="en-US" dirty="0" smtClean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8321697" y="4311793"/>
            <a:ext cx="760887" cy="79660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</a:t>
            </a:r>
          </a:p>
          <a:p>
            <a:pPr algn="ctr"/>
            <a:r>
              <a:rPr lang="en-US" dirty="0"/>
              <a:t>A</a:t>
            </a:r>
          </a:p>
        </p:txBody>
      </p:sp>
      <p:sp>
        <p:nvSpPr>
          <p:cNvPr id="86" name="Rectangle 85"/>
          <p:cNvSpPr/>
          <p:nvPr/>
        </p:nvSpPr>
        <p:spPr>
          <a:xfrm>
            <a:off x="3346129" y="4423379"/>
            <a:ext cx="969094" cy="14542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 rot="5400000">
            <a:off x="3819988" y="4721381"/>
            <a:ext cx="803384" cy="19689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 rot="5400000">
            <a:off x="3877203" y="5463903"/>
            <a:ext cx="663766" cy="19689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Bins/</a:t>
            </a:r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3340297" y="5217677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Bins/</a:t>
            </a:r>
          </a:p>
          <a:p>
            <a:pPr algn="ctr"/>
            <a:r>
              <a:rPr lang="en-US" dirty="0" smtClean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3345938" y="4421072"/>
            <a:ext cx="760887" cy="79660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</a:t>
            </a:r>
          </a:p>
          <a:p>
            <a:pPr algn="ctr"/>
            <a:r>
              <a:rPr lang="en-US" dirty="0" smtClean="0"/>
              <a:t>A’’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645400" y="6168779"/>
            <a:ext cx="39623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Host running A wants to upgrade to A’’. Requests update. Gets only diffs</a:t>
            </a:r>
          </a:p>
          <a:p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3848842" y="3168920"/>
            <a:ext cx="1311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Container Mod A’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2780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39214"/>
            <a:ext cx="11078817" cy="6676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 the two years since </a:t>
            </a:r>
            <a:r>
              <a:rPr lang="en-US" dirty="0" err="1" smtClean="0"/>
              <a:t>Docker</a:t>
            </a:r>
            <a:r>
              <a:rPr lang="en-US" dirty="0" smtClean="0"/>
              <a:t> launched (July 2013)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920" y="1170102"/>
            <a:ext cx="11230776" cy="4908995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&gt; 29,000 </a:t>
            </a:r>
            <a:r>
              <a:rPr lang="en-US" sz="2400" dirty="0" err="1"/>
              <a:t>G</a:t>
            </a:r>
            <a:r>
              <a:rPr lang="en-US" sz="2400" dirty="0" err="1" smtClean="0"/>
              <a:t>ithub</a:t>
            </a:r>
            <a:r>
              <a:rPr lang="en-US" sz="2400" dirty="0" smtClean="0"/>
              <a:t> stars</a:t>
            </a:r>
          </a:p>
          <a:p>
            <a:r>
              <a:rPr lang="en-US" sz="2400" dirty="0" smtClean="0"/>
              <a:t>&gt; 1000 significant contributors</a:t>
            </a:r>
          </a:p>
          <a:p>
            <a:r>
              <a:rPr lang="en-US" sz="2400" dirty="0"/>
              <a:t>Major contributions from:</a:t>
            </a:r>
          </a:p>
          <a:p>
            <a:pPr lvl="1"/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(the company)</a:t>
            </a:r>
          </a:p>
          <a:p>
            <a:pPr lvl="1"/>
            <a:r>
              <a:rPr lang="en-US" sz="2000" dirty="0" err="1">
                <a:solidFill>
                  <a:schemeClr val="tx1"/>
                </a:solidFill>
              </a:rPr>
              <a:t>RedHat</a:t>
            </a:r>
            <a:endParaRPr lang="en-US" sz="2000" dirty="0">
              <a:solidFill>
                <a:schemeClr val="tx1"/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IBM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Google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Oracle</a:t>
            </a:r>
          </a:p>
          <a:p>
            <a:r>
              <a:rPr lang="en-US" sz="2400" dirty="0" smtClean="0"/>
              <a:t>&gt; 95 official images</a:t>
            </a:r>
          </a:p>
          <a:p>
            <a:r>
              <a:rPr lang="en-US" sz="2400" dirty="0" smtClean="0"/>
              <a:t>&gt; 1000’s of </a:t>
            </a:r>
            <a:r>
              <a:rPr lang="en-US" sz="2400" dirty="0" err="1"/>
              <a:t>D</a:t>
            </a:r>
            <a:r>
              <a:rPr lang="en-US" sz="2400" dirty="0" err="1" smtClean="0"/>
              <a:t>ockerized</a:t>
            </a:r>
            <a:r>
              <a:rPr lang="en-US" sz="2400" dirty="0" smtClean="0"/>
              <a:t> applications (https://</a:t>
            </a:r>
            <a:r>
              <a:rPr lang="en-US" sz="2400" dirty="0" err="1" smtClean="0"/>
              <a:t>hub.docker.com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 err="1">
                <a:solidFill>
                  <a:schemeClr val="tx1"/>
                </a:solidFill>
              </a:rPr>
              <a:t>Memcached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 err="1">
                <a:solidFill>
                  <a:schemeClr val="tx1"/>
                </a:solidFill>
              </a:rPr>
              <a:t>Redis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 err="1">
                <a:solidFill>
                  <a:schemeClr val="tx1"/>
                </a:solidFill>
              </a:rPr>
              <a:t>Node.js</a:t>
            </a:r>
            <a:r>
              <a:rPr lang="en-US" sz="2000" dirty="0">
                <a:solidFill>
                  <a:schemeClr val="tx1"/>
                </a:solidFill>
              </a:rPr>
              <a:t>, Hadoop, </a:t>
            </a:r>
            <a:r>
              <a:rPr lang="en-US" sz="2000" dirty="0" smtClean="0">
                <a:solidFill>
                  <a:schemeClr val="tx1"/>
                </a:solidFill>
              </a:rPr>
              <a:t>MySQL, </a:t>
            </a:r>
            <a:r>
              <a:rPr lang="en-US" sz="2000" dirty="0" err="1" smtClean="0">
                <a:solidFill>
                  <a:schemeClr val="tx1"/>
                </a:solidFill>
              </a:rPr>
              <a:t>LogStash</a:t>
            </a:r>
            <a:r>
              <a:rPr lang="en-US" sz="2000" dirty="0" smtClean="0">
                <a:solidFill>
                  <a:schemeClr val="tx1"/>
                </a:solidFill>
              </a:rPr>
              <a:t> etc</a:t>
            </a:r>
            <a:r>
              <a:rPr lang="en-US" sz="2000" dirty="0">
                <a:solidFill>
                  <a:schemeClr val="tx1"/>
                </a:solidFill>
              </a:rPr>
              <a:t>…</a:t>
            </a:r>
          </a:p>
          <a:p>
            <a:r>
              <a:rPr lang="en-US" sz="2400" dirty="0"/>
              <a:t>Integration in Jenkins, Travis, Chef, Puppet, Vagrant and </a:t>
            </a:r>
            <a:r>
              <a:rPr lang="en-US" sz="2400" dirty="0" err="1"/>
              <a:t>OpenStack</a:t>
            </a:r>
            <a:endParaRPr lang="en-US" sz="2400" dirty="0"/>
          </a:p>
          <a:p>
            <a:r>
              <a:rPr lang="en-US" sz="2400" dirty="0" smtClean="0"/>
              <a:t>Completely rewritten in Go, </a:t>
            </a:r>
            <a:r>
              <a:rPr lang="en-US" sz="2400" dirty="0" err="1" smtClean="0"/>
              <a:t>butthat’s</a:t>
            </a:r>
            <a:r>
              <a:rPr lang="en-US" sz="2400" dirty="0" smtClean="0"/>
              <a:t> a talk for another day</a:t>
            </a:r>
            <a:r>
              <a:rPr lang="is-IS" sz="2400" dirty="0" smtClean="0"/>
              <a:t>…</a:t>
            </a:r>
            <a:endParaRPr lang="en-US" sz="2400" dirty="0">
              <a:solidFill>
                <a:schemeClr val="tx1"/>
              </a:solidFill>
            </a:endParaRPr>
          </a:p>
          <a:p>
            <a:pPr lvl="1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45538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23332" y="3249441"/>
            <a:ext cx="7096836" cy="6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challenge</a:t>
            </a:r>
          </a:p>
          <a:p>
            <a:r>
              <a:rPr lang="en-US" dirty="0" smtClean="0"/>
              <a:t>The solution</a:t>
            </a:r>
          </a:p>
          <a:p>
            <a:r>
              <a:rPr lang="en-US" dirty="0" smtClean="0"/>
              <a:t>Why </a:t>
            </a:r>
            <a:r>
              <a:rPr lang="en-US" dirty="0" err="1" smtClean="0"/>
              <a:t>Docker</a:t>
            </a:r>
            <a:r>
              <a:rPr lang="en-US" dirty="0" smtClean="0"/>
              <a:t> and Containers Matter?</a:t>
            </a:r>
          </a:p>
          <a:p>
            <a:r>
              <a:rPr lang="en-US" dirty="0" smtClean="0"/>
              <a:t>How They Work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Alternative/Complementary Approaches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320119"/>
            <a:ext cx="6122158" cy="477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4249" y="3292475"/>
            <a:ext cx="783502" cy="446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6890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Alternatives/Complementary Approaches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82510" y="1326776"/>
            <a:ext cx="4866640" cy="4908995"/>
          </a:xfrm>
        </p:spPr>
        <p:txBody>
          <a:bodyPr>
            <a:normAutofit/>
          </a:bodyPr>
          <a:lstStyle/>
          <a:p>
            <a:r>
              <a:rPr lang="en-US" dirty="0" smtClean="0"/>
              <a:t>Policy</a:t>
            </a:r>
            <a:endParaRPr lang="en-US" sz="2400" dirty="0"/>
          </a:p>
          <a:p>
            <a:pPr lvl="1"/>
            <a:r>
              <a:rPr lang="en-US" sz="2000" dirty="0" smtClean="0"/>
              <a:t>Reduce Rows</a:t>
            </a:r>
          </a:p>
          <a:p>
            <a:pPr lvl="1"/>
            <a:endParaRPr lang="en-US" sz="2000" dirty="0"/>
          </a:p>
          <a:p>
            <a:r>
              <a:rPr lang="en-US" dirty="0" smtClean="0"/>
              <a:t>Configuration Management</a:t>
            </a:r>
            <a:endParaRPr lang="en-US" sz="2400" dirty="0"/>
          </a:p>
          <a:p>
            <a:pPr lvl="1"/>
            <a:r>
              <a:rPr lang="en-US" sz="2000" dirty="0" smtClean="0"/>
              <a:t>Reduce Columns</a:t>
            </a:r>
          </a:p>
          <a:p>
            <a:pPr lvl="1"/>
            <a:endParaRPr lang="en-US" sz="2000" dirty="0" smtClean="0"/>
          </a:p>
          <a:p>
            <a:r>
              <a:rPr lang="en-US" dirty="0" smtClean="0"/>
              <a:t>Traditional HW Virtualization</a:t>
            </a:r>
          </a:p>
          <a:p>
            <a:endParaRPr lang="en-US" dirty="0" smtClean="0"/>
          </a:p>
          <a:p>
            <a:r>
              <a:rPr lang="en-US" dirty="0" smtClean="0"/>
              <a:t>Packaging Automation</a:t>
            </a:r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0561" y="1295399"/>
            <a:ext cx="6410183" cy="4344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6512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Alternative 1: Impose Consistent </a:t>
            </a:r>
            <a:r>
              <a:rPr lang="en-US" sz="3600" dirty="0" err="1" smtClean="0"/>
              <a:t>Dev</a:t>
            </a:r>
            <a:r>
              <a:rPr lang="en-US" sz="3600" dirty="0" smtClean="0"/>
              <a:t> Environment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5360" y="1098177"/>
            <a:ext cx="4438016" cy="4064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Description</a:t>
            </a:r>
            <a:r>
              <a:rPr lang="en-US" dirty="0" smtClean="0"/>
              <a:t>:</a:t>
            </a:r>
          </a:p>
          <a:p>
            <a:pPr lvl="1"/>
            <a:r>
              <a:rPr lang="en-US" sz="2000" dirty="0" smtClean="0"/>
              <a:t>Try to impose a consistent development environment </a:t>
            </a:r>
          </a:p>
          <a:p>
            <a:pPr marL="0" indent="0">
              <a:buNone/>
            </a:pPr>
            <a:r>
              <a:rPr lang="en-US" sz="3600" dirty="0" smtClean="0"/>
              <a:t>Challenges</a:t>
            </a:r>
            <a:r>
              <a:rPr lang="en-US" dirty="0" smtClean="0"/>
              <a:t>:</a:t>
            </a:r>
          </a:p>
          <a:p>
            <a:pPr lvl="1"/>
            <a:r>
              <a:rPr lang="en-US" sz="2000" dirty="0" smtClean="0"/>
              <a:t>Goes against 20 years of development trends</a:t>
            </a:r>
          </a:p>
          <a:p>
            <a:pPr lvl="1"/>
            <a:r>
              <a:rPr lang="en-US" sz="2000" dirty="0" smtClean="0"/>
              <a:t>Can’t predict what will be needed for next app</a:t>
            </a:r>
          </a:p>
          <a:p>
            <a:pPr lvl="1"/>
            <a:r>
              <a:rPr lang="en-US" sz="2000" dirty="0" smtClean="0"/>
              <a:t>Doesn’t work outside confines of the enterprise (e.g. at customer sites)</a:t>
            </a:r>
          </a:p>
        </p:txBody>
      </p:sp>
      <p:sp>
        <p:nvSpPr>
          <p:cNvPr id="37" name="Right Arrow 36"/>
          <p:cNvSpPr/>
          <p:nvPr/>
        </p:nvSpPr>
        <p:spPr>
          <a:xfrm rot="5400000">
            <a:off x="182880" y="1470025"/>
            <a:ext cx="731520" cy="579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/>
          <p:cNvSpPr/>
          <p:nvPr/>
        </p:nvSpPr>
        <p:spPr>
          <a:xfrm rot="16200000">
            <a:off x="173355" y="5012539"/>
            <a:ext cx="731520" cy="579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 rot="16200000">
            <a:off x="-887952" y="3338484"/>
            <a:ext cx="2847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Reduce # rows via policy</a:t>
            </a:r>
            <a:endParaRPr lang="en-US" sz="2000" b="1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0561" y="1295399"/>
            <a:ext cx="6410183" cy="4344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3647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Alternative 2: Configuration </a:t>
            </a:r>
            <a:r>
              <a:rPr lang="en-US" dirty="0" err="1" smtClean="0"/>
              <a:t>Mgt</a:t>
            </a:r>
            <a:r>
              <a:rPr lang="en-US" dirty="0" smtClean="0"/>
              <a:t>/Automation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5360" y="1136276"/>
            <a:ext cx="4277360" cy="49089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Description</a:t>
            </a:r>
            <a:r>
              <a:rPr lang="en-US" dirty="0" smtClean="0"/>
              <a:t>:</a:t>
            </a:r>
          </a:p>
          <a:p>
            <a:pPr lvl="1"/>
            <a:r>
              <a:rPr lang="en-US" sz="2000" dirty="0" smtClean="0"/>
              <a:t>Automate creation of consistent runtime environment for different machines</a:t>
            </a:r>
          </a:p>
          <a:p>
            <a:pPr marL="0" indent="0">
              <a:buNone/>
            </a:pPr>
            <a:r>
              <a:rPr lang="en-US" sz="3600" dirty="0" smtClean="0"/>
              <a:t>Challenges</a:t>
            </a:r>
            <a:r>
              <a:rPr lang="en-US" dirty="0" smtClean="0"/>
              <a:t>:</a:t>
            </a:r>
          </a:p>
          <a:p>
            <a:pPr lvl="1"/>
            <a:r>
              <a:rPr lang="en-US" sz="2000" dirty="0" smtClean="0"/>
              <a:t>Chef/Puppet etc. are extremely useful for creating more consistent machine configuration</a:t>
            </a:r>
          </a:p>
          <a:p>
            <a:pPr lvl="1"/>
            <a:r>
              <a:rPr lang="en-US" sz="2000" dirty="0" smtClean="0"/>
              <a:t>But…has to be redone for each new application or version</a:t>
            </a:r>
          </a:p>
          <a:p>
            <a:pPr lvl="1"/>
            <a:r>
              <a:rPr lang="en-US" sz="2000" dirty="0" smtClean="0"/>
              <a:t>Brittle</a:t>
            </a:r>
          </a:p>
          <a:p>
            <a:pPr lvl="1"/>
            <a:r>
              <a:rPr lang="en-US" sz="2000" dirty="0" smtClean="0"/>
              <a:t>Doesn’t work easily outside confines of the enterprise (e.g. at customer sites)</a:t>
            </a:r>
          </a:p>
        </p:txBody>
      </p:sp>
      <p:sp>
        <p:nvSpPr>
          <p:cNvPr id="37" name="Right Arrow 36"/>
          <p:cNvSpPr/>
          <p:nvPr/>
        </p:nvSpPr>
        <p:spPr>
          <a:xfrm>
            <a:off x="1000524" y="5655311"/>
            <a:ext cx="731520" cy="579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/>
          <p:cNvSpPr/>
          <p:nvPr/>
        </p:nvSpPr>
        <p:spPr>
          <a:xfrm rot="10800000">
            <a:off x="6509426" y="5686275"/>
            <a:ext cx="731520" cy="579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1924051" y="5806372"/>
            <a:ext cx="4505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Reduce # Columns via Chef/Puppet/etc.</a:t>
            </a:r>
            <a:endParaRPr lang="en-US" sz="2000" b="1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0561" y="1295399"/>
            <a:ext cx="6410183" cy="4344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3277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0561" y="1295399"/>
            <a:ext cx="6410183" cy="4344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Alternative 3: Hardware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5359" y="1136276"/>
            <a:ext cx="4432631" cy="560245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 smtClean="0"/>
              <a:t>Description</a:t>
            </a:r>
            <a:r>
              <a:rPr lang="en-US" sz="3000" dirty="0" smtClean="0"/>
              <a:t>:</a:t>
            </a:r>
          </a:p>
          <a:p>
            <a:pPr lvl="1"/>
            <a:r>
              <a:rPr lang="en-US" sz="2000" dirty="0" smtClean="0"/>
              <a:t>Create a virtual server for each app</a:t>
            </a:r>
          </a:p>
          <a:p>
            <a:pPr marL="0" indent="0">
              <a:buNone/>
            </a:pPr>
            <a:r>
              <a:rPr lang="en-US" sz="3600" dirty="0" smtClean="0"/>
              <a:t>Challenges</a:t>
            </a:r>
            <a:r>
              <a:rPr lang="en-US" sz="3000" dirty="0" smtClean="0"/>
              <a:t>:</a:t>
            </a:r>
          </a:p>
          <a:p>
            <a:pPr lvl="1"/>
            <a:r>
              <a:rPr lang="en-US" sz="2000" dirty="0" smtClean="0"/>
              <a:t>HW Virtualization great for many uses cases (e.g. server consolidation)</a:t>
            </a:r>
          </a:p>
          <a:p>
            <a:pPr lvl="1"/>
            <a:r>
              <a:rPr lang="en-US" sz="2000" dirty="0" smtClean="0"/>
              <a:t>But.. heavyweight/expensive/slow</a:t>
            </a:r>
          </a:p>
          <a:p>
            <a:pPr lvl="1"/>
            <a:r>
              <a:rPr lang="en-US" sz="2000" dirty="0" smtClean="0"/>
              <a:t>Need different VM for different hypervisor environments</a:t>
            </a:r>
          </a:p>
          <a:p>
            <a:pPr lvl="1"/>
            <a:r>
              <a:rPr lang="en-US" sz="2000" dirty="0" smtClean="0"/>
              <a:t>Has to be completely redone for each new application or version</a:t>
            </a:r>
          </a:p>
          <a:p>
            <a:pPr marL="0" indent="0">
              <a:buNone/>
            </a:pPr>
            <a:r>
              <a:rPr lang="en-US" sz="3600" dirty="0" smtClean="0"/>
              <a:t>Bad:</a:t>
            </a:r>
          </a:p>
          <a:p>
            <a:pPr lvl="1"/>
            <a:r>
              <a:rPr lang="en-US" sz="2000" dirty="0" smtClean="0"/>
              <a:t>scale out</a:t>
            </a:r>
          </a:p>
          <a:p>
            <a:pPr lvl="1"/>
            <a:r>
              <a:rPr lang="en-US" sz="2000" dirty="0" smtClean="0"/>
              <a:t>hybrid clouds</a:t>
            </a:r>
          </a:p>
          <a:p>
            <a:pPr lvl="1"/>
            <a:r>
              <a:rPr lang="en-US" sz="2000" dirty="0" smtClean="0"/>
              <a:t>massive clustering</a:t>
            </a:r>
          </a:p>
          <a:p>
            <a:pPr lvl="1"/>
            <a:r>
              <a:rPr lang="en-US" sz="2000" dirty="0" smtClean="0"/>
              <a:t>iterative development</a:t>
            </a:r>
          </a:p>
          <a:p>
            <a:pPr lvl="1"/>
            <a:endParaRPr lang="en-US" sz="2000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8429" y="2938435"/>
            <a:ext cx="333271" cy="4518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8923" y="2938435"/>
            <a:ext cx="333271" cy="45189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5604" y="2938435"/>
            <a:ext cx="333271" cy="45189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5454" y="2938435"/>
            <a:ext cx="333271" cy="45189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2952" y="2938435"/>
            <a:ext cx="333271" cy="4518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5551" y="2938435"/>
            <a:ext cx="333271" cy="45189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1033" y="2938435"/>
            <a:ext cx="333271" cy="45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2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0561" y="1295399"/>
            <a:ext cx="6410183" cy="4344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Alternative 4: Package 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5359" y="1098176"/>
            <a:ext cx="4551901" cy="53622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Description</a:t>
            </a:r>
            <a:r>
              <a:rPr lang="en-US" dirty="0" smtClean="0"/>
              <a:t>:</a:t>
            </a:r>
          </a:p>
          <a:p>
            <a:pPr lvl="1"/>
            <a:r>
              <a:rPr lang="en-US" sz="2000" dirty="0" smtClean="0"/>
              <a:t>Automate creation of different VMs for different</a:t>
            </a:r>
          </a:p>
          <a:p>
            <a:pPr marL="0" indent="0">
              <a:buNone/>
            </a:pPr>
            <a:r>
              <a:rPr lang="en-US" sz="3600" dirty="0" smtClean="0"/>
              <a:t>Challenges</a:t>
            </a:r>
            <a:r>
              <a:rPr lang="en-US" dirty="0" smtClean="0"/>
              <a:t>:</a:t>
            </a:r>
          </a:p>
          <a:p>
            <a:pPr lvl="1"/>
            <a:r>
              <a:rPr lang="en-US" sz="2000" dirty="0" smtClean="0"/>
              <a:t>A great solution for certain distribution challenges, but…</a:t>
            </a:r>
          </a:p>
          <a:p>
            <a:pPr lvl="1"/>
            <a:r>
              <a:rPr lang="en-US" sz="2000" dirty="0" smtClean="0"/>
              <a:t>VMs are still heavyweight/expensive</a:t>
            </a:r>
          </a:p>
          <a:p>
            <a:pPr lvl="1"/>
            <a:r>
              <a:rPr lang="en-US" sz="2000" dirty="0" smtClean="0"/>
              <a:t>Has to be completely redone for each new application or version</a:t>
            </a:r>
          </a:p>
          <a:p>
            <a:pPr lvl="1"/>
            <a:r>
              <a:rPr lang="en-US" sz="2000" dirty="0" smtClean="0"/>
              <a:t>Better idea: combine containers plus automation</a:t>
            </a:r>
          </a:p>
          <a:p>
            <a:pPr lvl="1"/>
            <a:endParaRPr lang="en-US" sz="2000" dirty="0" smtClean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8429" y="2938435"/>
            <a:ext cx="333271" cy="45189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8923" y="2938435"/>
            <a:ext cx="333271" cy="45189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5604" y="2938435"/>
            <a:ext cx="333271" cy="45189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5454" y="2938435"/>
            <a:ext cx="333271" cy="45189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2952" y="2938435"/>
            <a:ext cx="333271" cy="45189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5551" y="2938435"/>
            <a:ext cx="333271" cy="45189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1033" y="2938435"/>
            <a:ext cx="333271" cy="45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89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22411" y="1069515"/>
            <a:ext cx="915603" cy="523206"/>
          </a:xfrm>
          <a:prstGeom prst="rect">
            <a:avLst/>
          </a:prstGeom>
          <a:noFill/>
        </p:spPr>
        <p:txBody>
          <a:bodyPr wrap="none" lIns="91424" tIns="45713" rIns="91424" bIns="45713" rtlCol="0">
            <a:spAutoFit/>
          </a:bodyPr>
          <a:lstStyle/>
          <a:p>
            <a:r>
              <a:rPr lang="en-US" sz="2800" dirty="0"/>
              <a:t>2015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10304" y="1883273"/>
            <a:ext cx="1447800" cy="112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3159043" y="2980874"/>
            <a:ext cx="1162939" cy="1419502"/>
            <a:chOff x="2590800" y="2667000"/>
            <a:chExt cx="1685542" cy="2057400"/>
          </a:xfrm>
          <a:solidFill>
            <a:srgbClr val="92D050"/>
          </a:solidFill>
        </p:grpSpPr>
        <p:sp>
          <p:nvSpPr>
            <p:cNvPr id="14" name="Hexagon 13"/>
            <p:cNvSpPr/>
            <p:nvPr/>
          </p:nvSpPr>
          <p:spPr>
            <a:xfrm>
              <a:off x="2590800" y="2971800"/>
              <a:ext cx="618742" cy="533398"/>
            </a:xfrm>
            <a:prstGeom prst="hexagon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Hexagon 16"/>
            <p:cNvSpPr/>
            <p:nvPr/>
          </p:nvSpPr>
          <p:spPr>
            <a:xfrm>
              <a:off x="3115058" y="3276600"/>
              <a:ext cx="618742" cy="533398"/>
            </a:xfrm>
            <a:prstGeom prst="hexagon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Hexagon 17"/>
            <p:cNvSpPr/>
            <p:nvPr/>
          </p:nvSpPr>
          <p:spPr>
            <a:xfrm>
              <a:off x="3648458" y="2971800"/>
              <a:ext cx="618742" cy="53339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Hexagon 18"/>
            <p:cNvSpPr/>
            <p:nvPr/>
          </p:nvSpPr>
          <p:spPr>
            <a:xfrm>
              <a:off x="3124200" y="2667000"/>
              <a:ext cx="618742" cy="53339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Hexagon 19"/>
            <p:cNvSpPr/>
            <p:nvPr/>
          </p:nvSpPr>
          <p:spPr>
            <a:xfrm>
              <a:off x="3657600" y="3581402"/>
              <a:ext cx="618742" cy="533398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Hexagon 20"/>
            <p:cNvSpPr/>
            <p:nvPr/>
          </p:nvSpPr>
          <p:spPr>
            <a:xfrm>
              <a:off x="3115058" y="3886202"/>
              <a:ext cx="618742" cy="533398"/>
            </a:xfrm>
            <a:prstGeom prst="hexagon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Hexagon 21"/>
            <p:cNvSpPr/>
            <p:nvPr/>
          </p:nvSpPr>
          <p:spPr>
            <a:xfrm>
              <a:off x="3657600" y="4191002"/>
              <a:ext cx="618742" cy="533398"/>
            </a:xfrm>
            <a:prstGeom prst="hexagon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Oval 12"/>
          <p:cNvSpPr/>
          <p:nvPr/>
        </p:nvSpPr>
        <p:spPr>
          <a:xfrm>
            <a:off x="714375" y="2747650"/>
            <a:ext cx="2057400" cy="19812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2286000" y="2514600"/>
            <a:ext cx="3429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47953" y="4681225"/>
            <a:ext cx="3429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800100" y="4695825"/>
            <a:ext cx="2057400" cy="19812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704850" y="904875"/>
            <a:ext cx="2057400" cy="19812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en-US" sz="1600" dirty="0">
              <a:solidFill>
                <a:schemeClr val="tx2"/>
              </a:solidFill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2895601" y="5588976"/>
            <a:ext cx="1616529" cy="278424"/>
            <a:chOff x="5867400" y="5588976"/>
            <a:chExt cx="1616529" cy="278424"/>
          </a:xfrm>
        </p:grpSpPr>
        <p:sp>
          <p:nvSpPr>
            <p:cNvPr id="40" name="Flowchart: Magnetic Disk 39"/>
            <p:cNvSpPr/>
            <p:nvPr/>
          </p:nvSpPr>
          <p:spPr>
            <a:xfrm>
              <a:off x="6797488" y="5588976"/>
              <a:ext cx="212912" cy="278424"/>
            </a:xfrm>
            <a:prstGeom prst="flowChartMagneticDisk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Magnetic Disk 40"/>
            <p:cNvSpPr/>
            <p:nvPr/>
          </p:nvSpPr>
          <p:spPr>
            <a:xfrm>
              <a:off x="7034252" y="5588976"/>
              <a:ext cx="212912" cy="278424"/>
            </a:xfrm>
            <a:prstGeom prst="flowChartMagneticDisk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Magnetic Disk 41"/>
            <p:cNvSpPr/>
            <p:nvPr/>
          </p:nvSpPr>
          <p:spPr>
            <a:xfrm>
              <a:off x="7271017" y="5588976"/>
              <a:ext cx="212912" cy="278424"/>
            </a:xfrm>
            <a:prstGeom prst="flowChartMagneticDisk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Magnetic Disk 42"/>
            <p:cNvSpPr/>
            <p:nvPr/>
          </p:nvSpPr>
          <p:spPr>
            <a:xfrm>
              <a:off x="5867400" y="5588976"/>
              <a:ext cx="212912" cy="278424"/>
            </a:xfrm>
            <a:prstGeom prst="flowChartMagneticDisk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Magnetic Disk 43"/>
            <p:cNvSpPr/>
            <p:nvPr/>
          </p:nvSpPr>
          <p:spPr>
            <a:xfrm>
              <a:off x="6104164" y="5588976"/>
              <a:ext cx="212912" cy="278424"/>
            </a:xfrm>
            <a:prstGeom prst="flowChartMagneticDisk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Magnetic Disk 44"/>
            <p:cNvSpPr/>
            <p:nvPr/>
          </p:nvSpPr>
          <p:spPr>
            <a:xfrm>
              <a:off x="6340929" y="5588976"/>
              <a:ext cx="212912" cy="278424"/>
            </a:xfrm>
            <a:prstGeom prst="flowChartMagneticDisk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Left Arrow Callout 2"/>
          <p:cNvSpPr/>
          <p:nvPr/>
        </p:nvSpPr>
        <p:spPr>
          <a:xfrm>
            <a:off x="4800600" y="2895601"/>
            <a:ext cx="3776870" cy="1219074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45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to ensure services interact consistently, avoid </a:t>
            </a:r>
            <a:r>
              <a:rPr lang="en-US"/>
              <a:t>dependency </a:t>
            </a:r>
            <a:r>
              <a:rPr lang="en-US" smtClean="0"/>
              <a:t>nightmare</a:t>
            </a:r>
            <a:endParaRPr lang="en-US" dirty="0"/>
          </a:p>
        </p:txBody>
      </p:sp>
      <p:sp>
        <p:nvSpPr>
          <p:cNvPr id="36" name="Left Arrow Callout 35"/>
          <p:cNvSpPr/>
          <p:nvPr/>
        </p:nvSpPr>
        <p:spPr>
          <a:xfrm>
            <a:off x="4800600" y="5105400"/>
            <a:ext cx="3514726" cy="1219074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68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to </a:t>
            </a:r>
            <a:r>
              <a:rPr lang="en-US" dirty="0" smtClean="0"/>
              <a:t>migrate &amp; scale </a:t>
            </a:r>
            <a:r>
              <a:rPr lang="en-US" dirty="0"/>
              <a:t>quickly, ensure compatibility</a:t>
            </a:r>
          </a:p>
        </p:txBody>
      </p:sp>
      <p:sp>
        <p:nvSpPr>
          <p:cNvPr id="37" name="Left Arrow Callout 36"/>
          <p:cNvSpPr/>
          <p:nvPr/>
        </p:nvSpPr>
        <p:spPr>
          <a:xfrm>
            <a:off x="8124826" y="4010151"/>
            <a:ext cx="3381374" cy="1219074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39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to avoid n X n different </a:t>
            </a:r>
            <a:r>
              <a:rPr lang="en-US" dirty="0" err="1"/>
              <a:t>configs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81025" y="5038725"/>
            <a:ext cx="20097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Running on any available set of physical resources</a:t>
            </a:r>
          </a:p>
          <a:p>
            <a:pPr algn="ctr"/>
            <a:r>
              <a:rPr lang="en-US" dirty="0" smtClean="0">
                <a:solidFill>
                  <a:schemeClr val="tx2"/>
                </a:solidFill>
              </a:rPr>
              <a:t>(public/private/</a:t>
            </a:r>
          </a:p>
          <a:p>
            <a:pPr algn="ctr"/>
            <a:r>
              <a:rPr lang="en-US" dirty="0" smtClean="0">
                <a:solidFill>
                  <a:schemeClr val="tx2"/>
                </a:solidFill>
              </a:rPr>
              <a:t>virtualized)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14349" y="3028950"/>
            <a:ext cx="2066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Assembled by developers using best available  services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19100" y="1647825"/>
            <a:ext cx="2238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Thin app on mobile, tablet</a:t>
            </a:r>
          </a:p>
        </p:txBody>
      </p:sp>
    </p:spTree>
    <p:extLst>
      <p:ext uri="{BB962C8B-B14F-4D97-AF65-F5344CB8AC3E}">
        <p14:creationId xmlns:p14="http://schemas.microsoft.com/office/powerpoint/2010/main" val="299657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9169" y="378222"/>
            <a:ext cx="7562511" cy="585330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487906" y="3843930"/>
            <a:ext cx="9144000" cy="2387600"/>
          </a:xfrm>
        </p:spPr>
        <p:txBody>
          <a:bodyPr/>
          <a:lstStyle/>
          <a:p>
            <a:r>
              <a:rPr lang="en-US" dirty="0" smtClean="0"/>
              <a:t>www.docker.io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86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Line 1"/>
          <p:cNvSpPr>
            <a:spLocks noChangeShapeType="1"/>
          </p:cNvSpPr>
          <p:nvPr/>
        </p:nvSpPr>
        <p:spPr bwMode="auto">
          <a:xfrm>
            <a:off x="555476" y="4115877"/>
            <a:ext cx="10788650" cy="794"/>
          </a:xfrm>
          <a:prstGeom prst="line">
            <a:avLst/>
          </a:prstGeom>
          <a:noFill/>
          <a:ln w="63500" cap="flat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400"/>
          </a:p>
        </p:txBody>
      </p:sp>
      <p:sp>
        <p:nvSpPr>
          <p:cNvPr id="25602" name="Rectangle 2"/>
          <p:cNvSpPr>
            <a:spLocks/>
          </p:cNvSpPr>
          <p:nvPr/>
        </p:nvSpPr>
        <p:spPr bwMode="auto">
          <a:xfrm>
            <a:off x="2163516" y="1640128"/>
            <a:ext cx="14234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Static website</a:t>
            </a:r>
          </a:p>
        </p:txBody>
      </p:sp>
      <p:sp>
        <p:nvSpPr>
          <p:cNvPr id="25603" name="Rectangle 3"/>
          <p:cNvSpPr>
            <a:spLocks/>
          </p:cNvSpPr>
          <p:nvPr/>
        </p:nvSpPr>
        <p:spPr bwMode="auto">
          <a:xfrm>
            <a:off x="5655308" y="2474461"/>
            <a:ext cx="144494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>
                <a:ea typeface="Gill Sans" charset="0"/>
                <a:cs typeface="Gill Sans" charset="0"/>
              </a:rPr>
              <a:t>Web frontend </a:t>
            </a:r>
          </a:p>
        </p:txBody>
      </p:sp>
      <p:sp>
        <p:nvSpPr>
          <p:cNvPr id="25604" name="Rectangle 4"/>
          <p:cNvSpPr>
            <a:spLocks/>
          </p:cNvSpPr>
          <p:nvPr/>
        </p:nvSpPr>
        <p:spPr bwMode="auto">
          <a:xfrm>
            <a:off x="5283733" y="1287983"/>
            <a:ext cx="8720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>
                <a:ea typeface="Gill Sans" charset="0"/>
                <a:cs typeface="Gill Sans" charset="0"/>
              </a:rPr>
              <a:t>User DB</a:t>
            </a:r>
          </a:p>
        </p:txBody>
      </p:sp>
      <p:sp>
        <p:nvSpPr>
          <p:cNvPr id="25605" name="Rectangle 5"/>
          <p:cNvSpPr>
            <a:spLocks/>
          </p:cNvSpPr>
          <p:nvPr/>
        </p:nvSpPr>
        <p:spPr bwMode="auto">
          <a:xfrm>
            <a:off x="7381311" y="1707064"/>
            <a:ext cx="6924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Queue</a:t>
            </a:r>
          </a:p>
        </p:txBody>
      </p:sp>
      <p:sp>
        <p:nvSpPr>
          <p:cNvPr id="25606" name="Rectangle 6"/>
          <p:cNvSpPr>
            <a:spLocks/>
          </p:cNvSpPr>
          <p:nvPr/>
        </p:nvSpPr>
        <p:spPr bwMode="auto">
          <a:xfrm>
            <a:off x="8759157" y="1710154"/>
            <a:ext cx="13080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Analytics DB</a:t>
            </a:r>
          </a:p>
        </p:txBody>
      </p:sp>
      <p:sp>
        <p:nvSpPr>
          <p:cNvPr id="25607" name="Rectangle 7"/>
          <p:cNvSpPr>
            <a:spLocks/>
          </p:cNvSpPr>
          <p:nvPr/>
        </p:nvSpPr>
        <p:spPr bwMode="auto">
          <a:xfrm>
            <a:off x="1863592" y="2601204"/>
            <a:ext cx="21031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Background workers</a:t>
            </a:r>
          </a:p>
        </p:txBody>
      </p:sp>
      <p:sp>
        <p:nvSpPr>
          <p:cNvPr id="25608" name="Rectangle 8"/>
          <p:cNvSpPr>
            <a:spLocks/>
          </p:cNvSpPr>
          <p:nvPr/>
        </p:nvSpPr>
        <p:spPr bwMode="auto">
          <a:xfrm>
            <a:off x="8413459" y="3088393"/>
            <a:ext cx="132087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API endpoint</a:t>
            </a:r>
          </a:p>
        </p:txBody>
      </p:sp>
      <p:sp>
        <p:nvSpPr>
          <p:cNvPr id="25609" name="Rectangle 9"/>
          <p:cNvSpPr>
            <a:spLocks/>
          </p:cNvSpPr>
          <p:nvPr/>
        </p:nvSpPr>
        <p:spPr bwMode="auto">
          <a:xfrm>
            <a:off x="1074097" y="1841288"/>
            <a:ext cx="332105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nginx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1.5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modsecurity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openssl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bootstrap 2</a:t>
            </a:r>
          </a:p>
        </p:txBody>
      </p:sp>
      <p:sp>
        <p:nvSpPr>
          <p:cNvPr id="25610" name="Rectangle 10"/>
          <p:cNvSpPr>
            <a:spLocks/>
          </p:cNvSpPr>
          <p:nvPr/>
        </p:nvSpPr>
        <p:spPr bwMode="auto">
          <a:xfrm>
            <a:off x="4973229" y="1679705"/>
            <a:ext cx="1364156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postgresql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pgv8 + v8</a:t>
            </a:r>
          </a:p>
        </p:txBody>
      </p:sp>
      <p:sp>
        <p:nvSpPr>
          <p:cNvPr id="25611" name="Rectangle 11"/>
          <p:cNvSpPr>
            <a:spLocks/>
          </p:cNvSpPr>
          <p:nvPr/>
        </p:nvSpPr>
        <p:spPr bwMode="auto">
          <a:xfrm>
            <a:off x="8621110" y="2052554"/>
            <a:ext cx="2003754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hadoop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hive + thrift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OpenJDK</a:t>
            </a:r>
            <a:endParaRPr lang="en-US" sz="1050" dirty="0">
              <a:solidFill>
                <a:srgbClr val="282828"/>
              </a:solidFill>
              <a:ea typeface="Gill Sans" charset="0"/>
              <a:cs typeface="Gill Sans" charset="0"/>
            </a:endParaRPr>
          </a:p>
        </p:txBody>
      </p:sp>
      <p:sp>
        <p:nvSpPr>
          <p:cNvPr id="25612" name="Rectangle 12"/>
          <p:cNvSpPr>
            <a:spLocks/>
          </p:cNvSpPr>
          <p:nvPr/>
        </p:nvSpPr>
        <p:spPr bwMode="auto">
          <a:xfrm>
            <a:off x="4716463" y="2820194"/>
            <a:ext cx="3321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Ruby + Rails + sass + Unicorn</a:t>
            </a:r>
          </a:p>
        </p:txBody>
      </p:sp>
      <p:sp>
        <p:nvSpPr>
          <p:cNvPr id="25613" name="Rectangle 13"/>
          <p:cNvSpPr>
            <a:spLocks/>
          </p:cNvSpPr>
          <p:nvPr/>
        </p:nvSpPr>
        <p:spPr bwMode="auto">
          <a:xfrm>
            <a:off x="6067035" y="2056990"/>
            <a:ext cx="3321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Redis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redis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-sentinel</a:t>
            </a:r>
          </a:p>
        </p:txBody>
      </p:sp>
      <p:sp>
        <p:nvSpPr>
          <p:cNvPr id="25614" name="Rectangle 14"/>
          <p:cNvSpPr>
            <a:spLocks/>
          </p:cNvSpPr>
          <p:nvPr/>
        </p:nvSpPr>
        <p:spPr bwMode="auto">
          <a:xfrm>
            <a:off x="857366" y="2898898"/>
            <a:ext cx="426085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Python 3.0 + celery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pyredis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libcurl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ffmpeg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libopencv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nodejs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phantomjs</a:t>
            </a:r>
            <a:endParaRPr lang="en-US" sz="1050" dirty="0">
              <a:solidFill>
                <a:srgbClr val="282828"/>
              </a:solidFill>
              <a:ea typeface="Gill Sans" charset="0"/>
              <a:cs typeface="Gill Sans" charset="0"/>
            </a:endParaRPr>
          </a:p>
        </p:txBody>
      </p:sp>
      <p:sp>
        <p:nvSpPr>
          <p:cNvPr id="25615" name="Rectangle 15"/>
          <p:cNvSpPr>
            <a:spLocks/>
          </p:cNvSpPr>
          <p:nvPr/>
        </p:nvSpPr>
        <p:spPr bwMode="auto">
          <a:xfrm>
            <a:off x="7175283" y="3315065"/>
            <a:ext cx="426085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Python 2.7 + Flask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pyredis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celery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psycopg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postgresql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-client</a:t>
            </a:r>
          </a:p>
        </p:txBody>
      </p:sp>
      <p:sp>
        <p:nvSpPr>
          <p:cNvPr id="25616" name="Rectangle 16"/>
          <p:cNvSpPr>
            <a:spLocks/>
          </p:cNvSpPr>
          <p:nvPr/>
        </p:nvSpPr>
        <p:spPr bwMode="auto">
          <a:xfrm>
            <a:off x="2283710" y="4547679"/>
            <a:ext cx="15725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Development VM</a:t>
            </a:r>
          </a:p>
        </p:txBody>
      </p:sp>
      <p:sp>
        <p:nvSpPr>
          <p:cNvPr id="25617" name="Rectangle 17"/>
          <p:cNvSpPr>
            <a:spLocks/>
          </p:cNvSpPr>
          <p:nvPr/>
        </p:nvSpPr>
        <p:spPr bwMode="auto">
          <a:xfrm>
            <a:off x="3736547" y="5146791"/>
            <a:ext cx="913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QA server</a:t>
            </a:r>
          </a:p>
        </p:txBody>
      </p:sp>
      <p:sp>
        <p:nvSpPr>
          <p:cNvPr id="25618" name="Rectangle 18"/>
          <p:cNvSpPr>
            <a:spLocks/>
          </p:cNvSpPr>
          <p:nvPr/>
        </p:nvSpPr>
        <p:spPr bwMode="auto">
          <a:xfrm>
            <a:off x="5554495" y="4670789"/>
            <a:ext cx="11477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Public Cloud</a:t>
            </a:r>
          </a:p>
        </p:txBody>
      </p:sp>
      <p:sp>
        <p:nvSpPr>
          <p:cNvPr id="25619" name="Rectangle 19"/>
          <p:cNvSpPr>
            <a:spLocks/>
          </p:cNvSpPr>
          <p:nvPr/>
        </p:nvSpPr>
        <p:spPr bwMode="auto">
          <a:xfrm>
            <a:off x="5578692" y="5503056"/>
            <a:ext cx="159659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Disaster recovery</a:t>
            </a:r>
          </a:p>
        </p:txBody>
      </p:sp>
      <p:sp>
        <p:nvSpPr>
          <p:cNvPr id="25621" name="Rectangle 21"/>
          <p:cNvSpPr>
            <a:spLocks/>
          </p:cNvSpPr>
          <p:nvPr/>
        </p:nvSpPr>
        <p:spPr bwMode="auto">
          <a:xfrm>
            <a:off x="8082749" y="5896556"/>
            <a:ext cx="178164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Contributor’s laptop</a:t>
            </a:r>
          </a:p>
        </p:txBody>
      </p:sp>
      <p:sp>
        <p:nvSpPr>
          <p:cNvPr id="23" name="Rectangle 20"/>
          <p:cNvSpPr>
            <a:spLocks/>
          </p:cNvSpPr>
          <p:nvPr/>
        </p:nvSpPr>
        <p:spPr bwMode="auto">
          <a:xfrm>
            <a:off x="5612803" y="6207433"/>
            <a:ext cx="17440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Production Servers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828526" y="178125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Challenge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 rot="16200000">
            <a:off x="-609096" y="2263663"/>
            <a:ext cx="218626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Multiplicity of Stacks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 rot="16200000">
            <a:off x="-409799" y="4791374"/>
            <a:ext cx="1781178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Multiplicity of hardware environments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8" name="Rectangle 20"/>
          <p:cNvSpPr>
            <a:spLocks/>
          </p:cNvSpPr>
          <p:nvPr/>
        </p:nvSpPr>
        <p:spPr bwMode="auto">
          <a:xfrm>
            <a:off x="8401043" y="4387889"/>
            <a:ext cx="168636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 smtClean="0">
                <a:ea typeface="Gill Sans" charset="0"/>
                <a:cs typeface="Gill Sans" charset="0"/>
              </a:rPr>
              <a:t>Production Cluster</a:t>
            </a:r>
            <a:endParaRPr lang="en-US" sz="1600" dirty="0">
              <a:ea typeface="Gill Sans" charset="0"/>
              <a:cs typeface="Gill Sans" charset="0"/>
            </a:endParaRPr>
          </a:p>
        </p:txBody>
      </p:sp>
      <p:pic>
        <p:nvPicPr>
          <p:cNvPr id="35" name="Picture 16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6425" y="4950117"/>
            <a:ext cx="1077473" cy="692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19"/>
          <p:cNvSpPr>
            <a:spLocks/>
          </p:cNvSpPr>
          <p:nvPr/>
        </p:nvSpPr>
        <p:spPr bwMode="auto">
          <a:xfrm>
            <a:off x="1754371" y="5892147"/>
            <a:ext cx="205344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 smtClean="0">
                <a:ea typeface="Gill Sans" charset="0"/>
                <a:cs typeface="Gill Sans" charset="0"/>
              </a:rPr>
              <a:t>Customer Data Center</a:t>
            </a:r>
            <a:endParaRPr lang="en-US" sz="1600" dirty="0">
              <a:ea typeface="Gill Sans" charset="0"/>
              <a:cs typeface="Gill Sans" charset="0"/>
            </a:endParaRPr>
          </a:p>
        </p:txBody>
      </p:sp>
      <p:pic>
        <p:nvPicPr>
          <p:cNvPr id="38" name="Picture 19"/>
          <p:cNvPicPr>
            <a:picLocks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0106" y="4520916"/>
            <a:ext cx="677831" cy="40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17"/>
          <p:cNvPicPr>
            <a:picLocks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56763" y="5882381"/>
            <a:ext cx="409763" cy="325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21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0595" y="5872360"/>
            <a:ext cx="832434" cy="63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1960" y="4774008"/>
            <a:ext cx="542373" cy="745566"/>
          </a:xfrm>
          <a:prstGeom prst="rect">
            <a:avLst/>
          </a:prstGeom>
        </p:spPr>
      </p:pic>
      <p:pic>
        <p:nvPicPr>
          <p:cNvPr id="49" name="Picture 22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59698" y="4621542"/>
            <a:ext cx="1392812" cy="83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Freeform 61"/>
          <p:cNvSpPr/>
          <p:nvPr/>
        </p:nvSpPr>
        <p:spPr>
          <a:xfrm>
            <a:off x="7978546" y="298422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63" name="Freeform 62"/>
          <p:cNvSpPr/>
          <p:nvPr/>
        </p:nvSpPr>
        <p:spPr>
          <a:xfrm>
            <a:off x="6763221" y="1760210"/>
            <a:ext cx="177537" cy="95450"/>
          </a:xfrm>
          <a:custGeom>
            <a:avLst/>
            <a:gdLst>
              <a:gd name="connsiteX0" fmla="*/ 0 w 811164"/>
              <a:gd name="connsiteY0" fmla="*/ 0 h 436109"/>
              <a:gd name="connsiteX1" fmla="*/ 811164 w 811164"/>
              <a:gd name="connsiteY1" fmla="*/ 0 h 436109"/>
              <a:gd name="connsiteX2" fmla="*/ 811164 w 811164"/>
              <a:gd name="connsiteY2" fmla="*/ 436109 h 436109"/>
              <a:gd name="connsiteX3" fmla="*/ 0 w 811164"/>
              <a:gd name="connsiteY3" fmla="*/ 436109 h 436109"/>
              <a:gd name="connsiteX4" fmla="*/ 0 w 811164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164" h="436109">
                <a:moveTo>
                  <a:pt x="0" y="0"/>
                </a:moveTo>
                <a:lnTo>
                  <a:pt x="811164" y="0"/>
                </a:lnTo>
                <a:lnTo>
                  <a:pt x="811164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 dirty="0"/>
          </a:p>
        </p:txBody>
      </p:sp>
      <p:sp>
        <p:nvSpPr>
          <p:cNvPr id="64" name="Freeform 63"/>
          <p:cNvSpPr/>
          <p:nvPr/>
        </p:nvSpPr>
        <p:spPr>
          <a:xfrm>
            <a:off x="7829071" y="298422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65" name="Freeform 64"/>
          <p:cNvSpPr/>
          <p:nvPr/>
        </p:nvSpPr>
        <p:spPr>
          <a:xfrm>
            <a:off x="7903522" y="311925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66" name="Freeform 65"/>
          <p:cNvSpPr/>
          <p:nvPr/>
        </p:nvSpPr>
        <p:spPr>
          <a:xfrm>
            <a:off x="6368058" y="1895240"/>
            <a:ext cx="171810" cy="95450"/>
          </a:xfrm>
          <a:custGeom>
            <a:avLst/>
            <a:gdLst>
              <a:gd name="connsiteX0" fmla="*/ 0 w 784997"/>
              <a:gd name="connsiteY0" fmla="*/ 0 h 436109"/>
              <a:gd name="connsiteX1" fmla="*/ 784997 w 784997"/>
              <a:gd name="connsiteY1" fmla="*/ 0 h 436109"/>
              <a:gd name="connsiteX2" fmla="*/ 784997 w 784997"/>
              <a:gd name="connsiteY2" fmla="*/ 436109 h 436109"/>
              <a:gd name="connsiteX3" fmla="*/ 0 w 784997"/>
              <a:gd name="connsiteY3" fmla="*/ 436109 h 436109"/>
              <a:gd name="connsiteX4" fmla="*/ 0 w 784997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997" h="436109">
                <a:moveTo>
                  <a:pt x="0" y="0"/>
                </a:moveTo>
                <a:lnTo>
                  <a:pt x="784997" y="0"/>
                </a:lnTo>
                <a:lnTo>
                  <a:pt x="784997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 dirty="0"/>
          </a:p>
        </p:txBody>
      </p:sp>
      <p:sp>
        <p:nvSpPr>
          <p:cNvPr id="67" name="Freeform 66"/>
          <p:cNvSpPr/>
          <p:nvPr/>
        </p:nvSpPr>
        <p:spPr>
          <a:xfrm>
            <a:off x="8052997" y="311925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68" name="Freeform 67"/>
          <p:cNvSpPr/>
          <p:nvPr/>
        </p:nvSpPr>
        <p:spPr>
          <a:xfrm>
            <a:off x="7978546" y="325428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69" name="Freeform 68"/>
          <p:cNvSpPr/>
          <p:nvPr/>
        </p:nvSpPr>
        <p:spPr>
          <a:xfrm>
            <a:off x="6763221" y="2030269"/>
            <a:ext cx="177537" cy="95450"/>
          </a:xfrm>
          <a:custGeom>
            <a:avLst/>
            <a:gdLst>
              <a:gd name="connsiteX0" fmla="*/ 0 w 811164"/>
              <a:gd name="connsiteY0" fmla="*/ 0 h 436109"/>
              <a:gd name="connsiteX1" fmla="*/ 811164 w 811164"/>
              <a:gd name="connsiteY1" fmla="*/ 0 h 436109"/>
              <a:gd name="connsiteX2" fmla="*/ 811164 w 811164"/>
              <a:gd name="connsiteY2" fmla="*/ 436109 h 436109"/>
              <a:gd name="connsiteX3" fmla="*/ 0 w 811164"/>
              <a:gd name="connsiteY3" fmla="*/ 436109 h 436109"/>
              <a:gd name="connsiteX4" fmla="*/ 0 w 811164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164" h="436109">
                <a:moveTo>
                  <a:pt x="0" y="0"/>
                </a:moveTo>
                <a:lnTo>
                  <a:pt x="811164" y="0"/>
                </a:lnTo>
                <a:lnTo>
                  <a:pt x="811164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/>
          </a:p>
        </p:txBody>
      </p:sp>
      <p:sp>
        <p:nvSpPr>
          <p:cNvPr id="70" name="Freeform 69"/>
          <p:cNvSpPr/>
          <p:nvPr/>
        </p:nvSpPr>
        <p:spPr>
          <a:xfrm>
            <a:off x="7829071" y="325428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71" name="Freeform 70"/>
          <p:cNvSpPr/>
          <p:nvPr/>
        </p:nvSpPr>
        <p:spPr>
          <a:xfrm>
            <a:off x="1574925" y="165576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2" name="Freeform 71"/>
          <p:cNvSpPr/>
          <p:nvPr/>
        </p:nvSpPr>
        <p:spPr>
          <a:xfrm>
            <a:off x="1649949" y="179079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3" name="Freeform 72"/>
          <p:cNvSpPr/>
          <p:nvPr/>
        </p:nvSpPr>
        <p:spPr>
          <a:xfrm>
            <a:off x="1500474" y="179079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74" name="Freeform 73"/>
          <p:cNvSpPr/>
          <p:nvPr/>
        </p:nvSpPr>
        <p:spPr>
          <a:xfrm>
            <a:off x="4996280" y="125809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5" name="Freeform 74"/>
          <p:cNvSpPr/>
          <p:nvPr/>
        </p:nvSpPr>
        <p:spPr>
          <a:xfrm>
            <a:off x="4846805" y="125809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76" name="Freeform 75"/>
          <p:cNvSpPr/>
          <p:nvPr/>
        </p:nvSpPr>
        <p:spPr>
          <a:xfrm>
            <a:off x="4921256" y="139312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89" name="Freeform 88"/>
          <p:cNvSpPr/>
          <p:nvPr/>
        </p:nvSpPr>
        <p:spPr>
          <a:xfrm>
            <a:off x="8451825" y="157734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0" name="Freeform 89"/>
          <p:cNvSpPr/>
          <p:nvPr/>
        </p:nvSpPr>
        <p:spPr>
          <a:xfrm>
            <a:off x="8374720" y="144189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91" name="Freeform 90"/>
          <p:cNvSpPr/>
          <p:nvPr/>
        </p:nvSpPr>
        <p:spPr>
          <a:xfrm>
            <a:off x="8300269" y="157692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5" name="Freeform 94"/>
          <p:cNvSpPr/>
          <p:nvPr/>
        </p:nvSpPr>
        <p:spPr>
          <a:xfrm>
            <a:off x="1572127" y="2483780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6" name="Freeform 95"/>
          <p:cNvSpPr/>
          <p:nvPr/>
        </p:nvSpPr>
        <p:spPr>
          <a:xfrm>
            <a:off x="1497103" y="2618810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7" name="Freeform 96"/>
          <p:cNvSpPr/>
          <p:nvPr/>
        </p:nvSpPr>
        <p:spPr>
          <a:xfrm>
            <a:off x="1646578" y="2618810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98" name="Freeform 97"/>
          <p:cNvSpPr/>
          <p:nvPr/>
        </p:nvSpPr>
        <p:spPr>
          <a:xfrm>
            <a:off x="1572127" y="2753840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9" name="Freeform 98"/>
          <p:cNvSpPr/>
          <p:nvPr/>
        </p:nvSpPr>
        <p:spPr>
          <a:xfrm>
            <a:off x="7152400" y="1657056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0" name="Freeform 99"/>
          <p:cNvSpPr/>
          <p:nvPr/>
        </p:nvSpPr>
        <p:spPr>
          <a:xfrm>
            <a:off x="7002925" y="165705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1" name="Freeform 100"/>
          <p:cNvSpPr/>
          <p:nvPr/>
        </p:nvSpPr>
        <p:spPr>
          <a:xfrm>
            <a:off x="7077376" y="179208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2" name="Freeform 101"/>
          <p:cNvSpPr/>
          <p:nvPr/>
        </p:nvSpPr>
        <p:spPr>
          <a:xfrm>
            <a:off x="7152400" y="1927116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3" name="Freeform 102"/>
          <p:cNvSpPr/>
          <p:nvPr/>
        </p:nvSpPr>
        <p:spPr>
          <a:xfrm>
            <a:off x="7002925" y="192711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4" name="Freeform 103"/>
          <p:cNvSpPr/>
          <p:nvPr/>
        </p:nvSpPr>
        <p:spPr>
          <a:xfrm>
            <a:off x="5174174" y="245343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5" name="Freeform 104"/>
          <p:cNvSpPr/>
          <p:nvPr/>
        </p:nvSpPr>
        <p:spPr>
          <a:xfrm>
            <a:off x="5323649" y="245343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6" name="Freeform 105"/>
          <p:cNvSpPr/>
          <p:nvPr/>
        </p:nvSpPr>
        <p:spPr>
          <a:xfrm>
            <a:off x="5249198" y="2588466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7" name="Freeform 106"/>
          <p:cNvSpPr/>
          <p:nvPr/>
        </p:nvSpPr>
        <p:spPr>
          <a:xfrm>
            <a:off x="5099723" y="258846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8" name="TextBox 107"/>
          <p:cNvSpPr txBox="1"/>
          <p:nvPr/>
        </p:nvSpPr>
        <p:spPr>
          <a:xfrm rot="5400000">
            <a:off x="10428010" y="1847253"/>
            <a:ext cx="2186264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Do services and apps interact appropriately?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 rot="5400000">
            <a:off x="10428010" y="5019356"/>
            <a:ext cx="2186264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Can I migrate smoothly and quickly?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134683" y="3360056"/>
            <a:ext cx="1511642" cy="1511642"/>
            <a:chOff x="5104426" y="2860581"/>
            <a:chExt cx="1511642" cy="1511642"/>
          </a:xfrm>
        </p:grpSpPr>
        <p:cxnSp>
          <p:nvCxnSpPr>
            <p:cNvPr id="17" name="Straight Arrow Connector 16"/>
            <p:cNvCxnSpPr/>
            <p:nvPr/>
          </p:nvCxnSpPr>
          <p:spPr>
            <a:xfrm rot="2700000">
              <a:off x="5104426" y="3615142"/>
              <a:ext cx="1511642" cy="2519"/>
            </a:xfrm>
            <a:prstGeom prst="straightConnector1">
              <a:avLst/>
            </a:prstGeom>
            <a:ln w="6985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 rot="-2700000">
              <a:off x="5104426" y="3615142"/>
              <a:ext cx="1511642" cy="2519"/>
            </a:xfrm>
            <a:prstGeom prst="straightConnector1">
              <a:avLst/>
            </a:prstGeom>
            <a:ln w="6985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851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5" y="177314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Results in N X N compatibility nightmare</a:t>
            </a:r>
            <a:endParaRPr lang="en-US" dirty="0"/>
          </a:p>
        </p:txBody>
      </p:sp>
      <p:graphicFrame>
        <p:nvGraphicFramePr>
          <p:cNvPr id="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336516"/>
              </p:ext>
            </p:extLst>
          </p:nvPr>
        </p:nvGraphicFramePr>
        <p:xfrm>
          <a:off x="1771646" y="1247775"/>
          <a:ext cx="7791462" cy="4586778"/>
        </p:xfrm>
        <a:graphic>
          <a:graphicData uri="http://schemas.openxmlformats.org/drawingml/2006/table">
            <a:tbl>
              <a:tblPr/>
              <a:tblGrid>
                <a:gridCol w="1731436"/>
                <a:gridCol w="865718"/>
                <a:gridCol w="865718"/>
                <a:gridCol w="865718"/>
                <a:gridCol w="865718"/>
                <a:gridCol w="865718"/>
                <a:gridCol w="865718"/>
                <a:gridCol w="865718"/>
              </a:tblGrid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Static website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Web frontend 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Background workers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User DB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Analytics DB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Queue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Development VM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QA Server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Single Prod Server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Onsite Cluster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Public Cloud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Contributor’s laptop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Customer Servers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5" name="Freeform 4"/>
          <p:cNvSpPr/>
          <p:nvPr/>
        </p:nvSpPr>
        <p:spPr>
          <a:xfrm>
            <a:off x="1454748" y="139899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6" name="Freeform 5"/>
          <p:cNvSpPr/>
          <p:nvPr/>
        </p:nvSpPr>
        <p:spPr>
          <a:xfrm>
            <a:off x="1529772" y="1534026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" name="Freeform 6"/>
          <p:cNvSpPr/>
          <p:nvPr/>
        </p:nvSpPr>
        <p:spPr>
          <a:xfrm>
            <a:off x="1380297" y="153402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8" name="Freeform 7"/>
          <p:cNvSpPr/>
          <p:nvPr/>
        </p:nvSpPr>
        <p:spPr>
          <a:xfrm>
            <a:off x="1396390" y="211884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" name="Freeform 8"/>
          <p:cNvSpPr/>
          <p:nvPr/>
        </p:nvSpPr>
        <p:spPr>
          <a:xfrm>
            <a:off x="1545865" y="211884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" name="Freeform 9"/>
          <p:cNvSpPr/>
          <p:nvPr/>
        </p:nvSpPr>
        <p:spPr>
          <a:xfrm>
            <a:off x="1471414" y="225387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1" name="Freeform 10"/>
          <p:cNvSpPr/>
          <p:nvPr/>
        </p:nvSpPr>
        <p:spPr>
          <a:xfrm>
            <a:off x="1321939" y="225387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2" name="Freeform 11"/>
          <p:cNvSpPr/>
          <p:nvPr/>
        </p:nvSpPr>
        <p:spPr>
          <a:xfrm>
            <a:off x="1403312" y="2664755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3" name="Freeform 12"/>
          <p:cNvSpPr/>
          <p:nvPr/>
        </p:nvSpPr>
        <p:spPr>
          <a:xfrm>
            <a:off x="1328288" y="279978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4" name="Freeform 13"/>
          <p:cNvSpPr/>
          <p:nvPr/>
        </p:nvSpPr>
        <p:spPr>
          <a:xfrm>
            <a:off x="1477763" y="279978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5" name="Freeform 14"/>
          <p:cNvSpPr/>
          <p:nvPr/>
        </p:nvSpPr>
        <p:spPr>
          <a:xfrm>
            <a:off x="1403312" y="2934815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6" name="Freeform 15"/>
          <p:cNvSpPr/>
          <p:nvPr/>
        </p:nvSpPr>
        <p:spPr>
          <a:xfrm>
            <a:off x="1500592" y="462974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7" name="Freeform 16"/>
          <p:cNvSpPr/>
          <p:nvPr/>
        </p:nvSpPr>
        <p:spPr>
          <a:xfrm>
            <a:off x="1351117" y="462974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8" name="Freeform 17"/>
          <p:cNvSpPr/>
          <p:nvPr/>
        </p:nvSpPr>
        <p:spPr>
          <a:xfrm>
            <a:off x="1425568" y="476477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9" name="Freeform 18"/>
          <p:cNvSpPr/>
          <p:nvPr/>
        </p:nvSpPr>
        <p:spPr>
          <a:xfrm>
            <a:off x="1500592" y="489980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0" name="Freeform 19"/>
          <p:cNvSpPr/>
          <p:nvPr/>
        </p:nvSpPr>
        <p:spPr>
          <a:xfrm>
            <a:off x="1351117" y="489980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21" name="Freeform 20"/>
          <p:cNvSpPr/>
          <p:nvPr/>
        </p:nvSpPr>
        <p:spPr>
          <a:xfrm>
            <a:off x="1393588" y="396827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2" name="Freeform 21"/>
          <p:cNvSpPr/>
          <p:nvPr/>
        </p:nvSpPr>
        <p:spPr>
          <a:xfrm>
            <a:off x="1468039" y="410330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23" name="Freeform 22"/>
          <p:cNvSpPr/>
          <p:nvPr/>
        </p:nvSpPr>
        <p:spPr>
          <a:xfrm>
            <a:off x="1393588" y="423833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4" name="Freeform 23"/>
          <p:cNvSpPr/>
          <p:nvPr/>
        </p:nvSpPr>
        <p:spPr>
          <a:xfrm>
            <a:off x="1490869" y="339433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5" name="Freeform 24"/>
          <p:cNvSpPr/>
          <p:nvPr/>
        </p:nvSpPr>
        <p:spPr>
          <a:xfrm>
            <a:off x="1341394" y="339433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26" name="Freeform 25"/>
          <p:cNvSpPr/>
          <p:nvPr/>
        </p:nvSpPr>
        <p:spPr>
          <a:xfrm>
            <a:off x="1415845" y="352936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pic>
        <p:nvPicPr>
          <p:cNvPr id="27" name="Picture 19"/>
          <p:cNvPicPr>
            <a:picLocks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2889" y="5981889"/>
            <a:ext cx="677831" cy="40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16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7756" y="5883348"/>
            <a:ext cx="697515" cy="448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4908" y="5892873"/>
            <a:ext cx="479135" cy="64967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9808" y="5921448"/>
            <a:ext cx="596983" cy="820634"/>
          </a:xfrm>
          <a:prstGeom prst="rect">
            <a:avLst/>
          </a:prstGeom>
        </p:spPr>
      </p:pic>
      <p:pic>
        <p:nvPicPr>
          <p:cNvPr id="31" name="Picture 22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04653" y="6061100"/>
            <a:ext cx="841760" cy="50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3506" y="6108725"/>
            <a:ext cx="559882" cy="44583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5826" y="5966590"/>
            <a:ext cx="479135" cy="64967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9315" y="5966590"/>
            <a:ext cx="479135" cy="64967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5393" y="5971470"/>
            <a:ext cx="479135" cy="649674"/>
          </a:xfrm>
          <a:prstGeom prst="rect">
            <a:avLst/>
          </a:prstGeom>
        </p:spPr>
      </p:pic>
      <p:graphicFrame>
        <p:nvGraphicFramePr>
          <p:cNvPr id="50" name="Table 49"/>
          <p:cNvGraphicFramePr>
            <a:graphicFrameLocks noGrp="1"/>
          </p:cNvGraphicFramePr>
          <p:nvPr/>
        </p:nvGraphicFramePr>
        <p:xfrm>
          <a:off x="3519484" y="1243541"/>
          <a:ext cx="6034091" cy="3931524"/>
        </p:xfrm>
        <a:graphic>
          <a:graphicData uri="http://schemas.openxmlformats.org/drawingml/2006/table">
            <a:tbl>
              <a:tblPr/>
              <a:tblGrid>
                <a:gridCol w="862013"/>
                <a:gridCol w="862013"/>
                <a:gridCol w="862013"/>
                <a:gridCol w="862013"/>
                <a:gridCol w="862013"/>
                <a:gridCol w="862013"/>
                <a:gridCol w="862013"/>
              </a:tblGrid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0" y="3152775"/>
            <a:ext cx="12192000" cy="1885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28650" y="3562350"/>
            <a:ext cx="7334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Cabin" pitchFamily="34" charset="0"/>
              </a:rPr>
              <a:t>A useful analogy…</a:t>
            </a:r>
            <a:endParaRPr lang="en-US" sz="6000" dirty="0">
              <a:latin typeface="Cabin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0" y="0"/>
            <a:ext cx="12192000" cy="1724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99865" y="1479435"/>
            <a:ext cx="791269" cy="78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0575" y="1859522"/>
            <a:ext cx="1444767" cy="1194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73065" y="1129932"/>
            <a:ext cx="1317359" cy="1467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3196" y="1081320"/>
            <a:ext cx="1633744" cy="1086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4250" y="2282486"/>
            <a:ext cx="1584975" cy="101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00109" y="1237584"/>
            <a:ext cx="1316749" cy="1010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3" name="Line 7"/>
          <p:cNvSpPr>
            <a:spLocks noChangeShapeType="1"/>
          </p:cNvSpPr>
          <p:nvPr/>
        </p:nvSpPr>
        <p:spPr bwMode="auto">
          <a:xfrm>
            <a:off x="724436" y="3593148"/>
            <a:ext cx="9995373" cy="0"/>
          </a:xfrm>
          <a:prstGeom prst="line">
            <a:avLst/>
          </a:prstGeom>
          <a:noFill/>
          <a:ln w="63500" cap="flat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900"/>
          </a:p>
        </p:txBody>
      </p:sp>
      <p:pic>
        <p:nvPicPr>
          <p:cNvPr id="29704" name="Picture 8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7215" y="5544143"/>
            <a:ext cx="838818" cy="834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5" name="Picture 9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4890" y="4158118"/>
            <a:ext cx="1346010" cy="85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6" name="Picture 10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1873" y="5035493"/>
            <a:ext cx="1234452" cy="129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7" name="Picture 11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81175" y="4298962"/>
            <a:ext cx="1346010" cy="73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8" name="Picture 12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8416" y="4048600"/>
            <a:ext cx="832113" cy="95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9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28836" y="4453929"/>
            <a:ext cx="1263104" cy="101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10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65350" y="5611694"/>
            <a:ext cx="1648375" cy="961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5332" y="2152487"/>
            <a:ext cx="1276514" cy="127651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 rot="16200000">
            <a:off x="-466221" y="2149363"/>
            <a:ext cx="218626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Multiplicity of Goods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-459942" y="4546463"/>
            <a:ext cx="2186264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Multipilicity</a:t>
            </a:r>
            <a:r>
              <a:rPr lang="en-US" b="1" dirty="0" smtClean="0">
                <a:solidFill>
                  <a:schemeClr val="bg1"/>
                </a:solidFill>
              </a:rPr>
              <a:t> of methods for transporting/storing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 rot="5400000">
            <a:off x="10199410" y="1680180"/>
            <a:ext cx="2186264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Do I worry about how goods interact (e.g. coffee beans next to spices)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 rot="5400000">
            <a:off x="10143264" y="4700125"/>
            <a:ext cx="2353420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Can I transport quickly and smoothly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(e.g. from boat to train to truck)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843488" y="2856378"/>
            <a:ext cx="1511642" cy="1511642"/>
            <a:chOff x="5104426" y="2860581"/>
            <a:chExt cx="1511642" cy="1511642"/>
          </a:xfrm>
        </p:grpSpPr>
        <p:cxnSp>
          <p:nvCxnSpPr>
            <p:cNvPr id="24" name="Straight Arrow Connector 23"/>
            <p:cNvCxnSpPr/>
            <p:nvPr/>
          </p:nvCxnSpPr>
          <p:spPr>
            <a:xfrm rot="2700000">
              <a:off x="5104426" y="3615142"/>
              <a:ext cx="1511642" cy="2519"/>
            </a:xfrm>
            <a:prstGeom prst="straightConnector1">
              <a:avLst/>
            </a:prstGeom>
            <a:ln w="6985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-2700000">
              <a:off x="5104426" y="3615142"/>
              <a:ext cx="1511642" cy="2519"/>
            </a:xfrm>
            <a:prstGeom prst="straightConnector1">
              <a:avLst/>
            </a:prstGeom>
            <a:ln w="6985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828526" y="178125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Cargo Transport Pre-1960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16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21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160928"/>
              </p:ext>
            </p:extLst>
          </p:nvPr>
        </p:nvGraphicFramePr>
        <p:xfrm>
          <a:off x="1119742" y="1500751"/>
          <a:ext cx="8881512" cy="4911669"/>
        </p:xfrm>
        <a:graphic>
          <a:graphicData uri="http://schemas.openxmlformats.org/drawingml/2006/table">
            <a:tbl>
              <a:tblPr/>
              <a:tblGrid>
                <a:gridCol w="1110189"/>
                <a:gridCol w="1110189"/>
                <a:gridCol w="1110189"/>
                <a:gridCol w="1110189"/>
                <a:gridCol w="1110189"/>
                <a:gridCol w="1110189"/>
                <a:gridCol w="1110189"/>
                <a:gridCol w="1110189"/>
              </a:tblGrid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0905" name="Picture 185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5176" y="2274484"/>
            <a:ext cx="557449" cy="550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6" name="Picture 186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6719" y="3655054"/>
            <a:ext cx="762887" cy="630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7" name="Picture 187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5176" y="4285496"/>
            <a:ext cx="543077" cy="605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8" name="Picture 188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3083" y="1524120"/>
            <a:ext cx="916523" cy="60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9" name="Picture 189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7272" y="3029841"/>
            <a:ext cx="861780" cy="550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1" name="Picture 191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7951" y="5834507"/>
            <a:ext cx="642215" cy="639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2" name="Picture 192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43276" y="5850930"/>
            <a:ext cx="789376" cy="503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3" name="Picture 193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8371" y="5802761"/>
            <a:ext cx="655165" cy="68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4" name="Picture 194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12981" y="5944584"/>
            <a:ext cx="765830" cy="419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5" name="Picture 195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14038" y="5799627"/>
            <a:ext cx="583938" cy="669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6" name="Picture 196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05771" y="5825527"/>
            <a:ext cx="768185" cy="617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7" name="Picture 197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55438" y="5850930"/>
            <a:ext cx="817041" cy="476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3422" y="5040232"/>
            <a:ext cx="645018" cy="645018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828526" y="178125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Also an </a:t>
            </a:r>
            <a:r>
              <a:rPr lang="en-US" dirty="0" err="1" smtClean="0"/>
              <a:t>NxN</a:t>
            </a:r>
            <a:r>
              <a:rPr lang="en-US" dirty="0" smtClean="0"/>
              <a:t> 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22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docker">
      <a:dk1>
        <a:srgbClr val="394D54"/>
      </a:dk1>
      <a:lt1>
        <a:sysClr val="window" lastClr="FFFFFF"/>
      </a:lt1>
      <a:dk2>
        <a:srgbClr val="253232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8BB8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ockertemplate" id="{52CBCFE6-6C56-4C38-A8F5-9DD306B3A994}" vid="{64E31022-91EF-4A89-A27C-6D958FAB267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20505</TotalTime>
  <Words>2097</Words>
  <Application>Microsoft Macintosh PowerPoint</Application>
  <PresentationFormat>Widescreen</PresentationFormat>
  <Paragraphs>737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Cabin</vt:lpstr>
      <vt:lpstr>Calibri</vt:lpstr>
      <vt:lpstr>Gill Sans</vt:lpstr>
      <vt:lpstr>Wingdings</vt:lpstr>
      <vt:lpstr>ヒラギノ角ゴ ProN W3</vt:lpstr>
      <vt:lpstr>Arial</vt:lpstr>
      <vt:lpstr>Office Theme</vt:lpstr>
      <vt:lpstr>Docker, Containers, and the Future of Application Delivery  presented by Jacob Hochstetler</vt:lpstr>
      <vt:lpstr>Contents</vt:lpstr>
      <vt:lpstr>Market View: Evolution of IT</vt:lpstr>
      <vt:lpstr>Challenges</vt:lpstr>
      <vt:lpstr>The Challenge</vt:lpstr>
      <vt:lpstr>Results in N X N compatibility nightmare</vt:lpstr>
      <vt:lpstr>PowerPoint Presentation</vt:lpstr>
      <vt:lpstr>Cargo Transport Pre-1960</vt:lpstr>
      <vt:lpstr>Also an NxN Matrix</vt:lpstr>
      <vt:lpstr>Contents</vt:lpstr>
      <vt:lpstr>Solution: Intermodal Shipping Container</vt:lpstr>
      <vt:lpstr>This eliminated the NXN problem…</vt:lpstr>
      <vt:lpstr>and spawned an Intermodal Shipping Container Ecosystem</vt:lpstr>
      <vt:lpstr>Docker is a shipping container system for code </vt:lpstr>
      <vt:lpstr>Or…put more simply</vt:lpstr>
      <vt:lpstr>Docker solves the NXN problem </vt:lpstr>
      <vt:lpstr>Contents</vt:lpstr>
      <vt:lpstr>Why containers matter</vt:lpstr>
      <vt:lpstr>Why Developers Care</vt:lpstr>
      <vt:lpstr>Why Devops Cares?</vt:lpstr>
      <vt:lpstr>Contents</vt:lpstr>
      <vt:lpstr>Container basics</vt:lpstr>
      <vt:lpstr>Container basics (Virtualization &amp; Hypervisors)</vt:lpstr>
      <vt:lpstr>Container basics (chroot, namespaces, cgroups, AuFS)</vt:lpstr>
      <vt:lpstr>Container basics (LXC)</vt:lpstr>
      <vt:lpstr>Container basics (Docker)</vt:lpstr>
      <vt:lpstr>Container basics (Virtualization Spectrum)</vt:lpstr>
      <vt:lpstr>Container basics (Virtualization Comparison)</vt:lpstr>
      <vt:lpstr>Container basics (VM Comparison)</vt:lpstr>
      <vt:lpstr>Why are Docker containers lightweight?</vt:lpstr>
      <vt:lpstr>What are the basics of the Docker system?</vt:lpstr>
      <vt:lpstr>Changes and Updates</vt:lpstr>
      <vt:lpstr>In the two years since Docker launched (July 2013)</vt:lpstr>
      <vt:lpstr>Contents</vt:lpstr>
      <vt:lpstr>Alternatives/Complementary Approaches</vt:lpstr>
      <vt:lpstr>Alternative 1: Impose Consistent Dev Environment</vt:lpstr>
      <vt:lpstr>Alternative 2: Configuration Mgt/Automation</vt:lpstr>
      <vt:lpstr>Alternative 3: Hardware Virtualization</vt:lpstr>
      <vt:lpstr>Alternative 4: Package Automation</vt:lpstr>
      <vt:lpstr>www.docker.io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Golub</dc:creator>
  <cp:lastModifiedBy>Hochstetler, Jacob</cp:lastModifiedBy>
  <cp:revision>115</cp:revision>
  <dcterms:created xsi:type="dcterms:W3CDTF">2013-06-18T20:54:41Z</dcterms:created>
  <dcterms:modified xsi:type="dcterms:W3CDTF">2016-03-03T17:18:01Z</dcterms:modified>
</cp:coreProperties>
</file>